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9"/>
  </p:notesMasterIdLst>
  <p:handoutMasterIdLst>
    <p:handoutMasterId r:id="rId70"/>
  </p:handoutMasterIdLst>
  <p:sldIdLst>
    <p:sldId id="256" r:id="rId2"/>
    <p:sldId id="544" r:id="rId3"/>
    <p:sldId id="477" r:id="rId4"/>
    <p:sldId id="644" r:id="rId5"/>
    <p:sldId id="585" r:id="rId6"/>
    <p:sldId id="640" r:id="rId7"/>
    <p:sldId id="641" r:id="rId8"/>
    <p:sldId id="643" r:id="rId9"/>
    <p:sldId id="645" r:id="rId10"/>
    <p:sldId id="482" r:id="rId11"/>
    <p:sldId id="646" r:id="rId12"/>
    <p:sldId id="479" r:id="rId13"/>
    <p:sldId id="648" r:id="rId14"/>
    <p:sldId id="647" r:id="rId15"/>
    <p:sldId id="649" r:id="rId16"/>
    <p:sldId id="654" r:id="rId17"/>
    <p:sldId id="458" r:id="rId18"/>
    <p:sldId id="480" r:id="rId19"/>
    <p:sldId id="655" r:id="rId20"/>
    <p:sldId id="483" r:id="rId21"/>
    <p:sldId id="656" r:id="rId22"/>
    <p:sldId id="485" r:id="rId23"/>
    <p:sldId id="484" r:id="rId24"/>
    <p:sldId id="581" r:id="rId25"/>
    <p:sldId id="587" r:id="rId26"/>
    <p:sldId id="487" r:id="rId27"/>
    <p:sldId id="627" r:id="rId28"/>
    <p:sldId id="658" r:id="rId29"/>
    <p:sldId id="639" r:id="rId30"/>
    <p:sldId id="582" r:id="rId31"/>
    <p:sldId id="560" r:id="rId32"/>
    <p:sldId id="660" r:id="rId33"/>
    <p:sldId id="550" r:id="rId34"/>
    <p:sldId id="489" r:id="rId35"/>
    <p:sldId id="490" r:id="rId36"/>
    <p:sldId id="491" r:id="rId37"/>
    <p:sldId id="492" r:id="rId38"/>
    <p:sldId id="559" r:id="rId39"/>
    <p:sldId id="543" r:id="rId40"/>
    <p:sldId id="556" r:id="rId41"/>
    <p:sldId id="596" r:id="rId42"/>
    <p:sldId id="630" r:id="rId43"/>
    <p:sldId id="638" r:id="rId44"/>
    <p:sldId id="493" r:id="rId45"/>
    <p:sldId id="624" r:id="rId46"/>
    <p:sldId id="568" r:id="rId47"/>
    <p:sldId id="569" r:id="rId48"/>
    <p:sldId id="570" r:id="rId49"/>
    <p:sldId id="571" r:id="rId50"/>
    <p:sldId id="631" r:id="rId51"/>
    <p:sldId id="636" r:id="rId52"/>
    <p:sldId id="637" r:id="rId53"/>
    <p:sldId id="573" r:id="rId54"/>
    <p:sldId id="661" r:id="rId55"/>
    <p:sldId id="599" r:id="rId56"/>
    <p:sldId id="600" r:id="rId57"/>
    <p:sldId id="601" r:id="rId58"/>
    <p:sldId id="602" r:id="rId59"/>
    <p:sldId id="606" r:id="rId60"/>
    <p:sldId id="607" r:id="rId61"/>
    <p:sldId id="608" r:id="rId62"/>
    <p:sldId id="609" r:id="rId63"/>
    <p:sldId id="625" r:id="rId64"/>
    <p:sldId id="610" r:id="rId65"/>
    <p:sldId id="611" r:id="rId66"/>
    <p:sldId id="662" r:id="rId67"/>
    <p:sldId id="365" r:id="rId68"/>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20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5" autoAdjust="0"/>
    <p:restoredTop sz="72264" autoAdjust="0"/>
  </p:normalViewPr>
  <p:slideViewPr>
    <p:cSldViewPr snapToGrid="0" snapToObjects="1">
      <p:cViewPr>
        <p:scale>
          <a:sx n="75" d="100"/>
          <a:sy n="75" d="100"/>
        </p:scale>
        <p:origin x="-2832" y="-180"/>
      </p:cViewPr>
      <p:guideLst>
        <p:guide orient="horz" pos="2160"/>
        <p:guide pos="2880"/>
      </p:guideLst>
    </p:cSldViewPr>
  </p:slideViewPr>
  <p:outlineViewPr>
    <p:cViewPr>
      <p:scale>
        <a:sx n="33" d="100"/>
        <a:sy n="33" d="100"/>
      </p:scale>
      <p:origin x="0" y="16560"/>
    </p:cViewPr>
  </p:outlineViewPr>
  <p:notesTextViewPr>
    <p:cViewPr>
      <p:scale>
        <a:sx n="100" d="100"/>
        <a:sy n="100"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18831" cy="493316"/>
          </a:xfrm>
          <a:prstGeom prst="rect">
            <a:avLst/>
          </a:prstGeom>
        </p:spPr>
        <p:txBody>
          <a:bodyPr vert="horz" lIns="91392" tIns="45696" rIns="91392" bIns="45696" rtlCol="0"/>
          <a:lstStyle>
            <a:lvl1pPr algn="l">
              <a:defRPr sz="1200"/>
            </a:lvl1pPr>
          </a:lstStyle>
          <a:p>
            <a:endParaRPr lang="nl-NL" dirty="0"/>
          </a:p>
        </p:txBody>
      </p:sp>
      <p:sp>
        <p:nvSpPr>
          <p:cNvPr id="3" name="Tijdelijke aanduiding voor datum 2"/>
          <p:cNvSpPr>
            <a:spLocks noGrp="1"/>
          </p:cNvSpPr>
          <p:nvPr>
            <p:ph type="dt" sz="quarter" idx="1"/>
          </p:nvPr>
        </p:nvSpPr>
        <p:spPr>
          <a:xfrm>
            <a:off x="3815375" y="0"/>
            <a:ext cx="2918831" cy="493316"/>
          </a:xfrm>
          <a:prstGeom prst="rect">
            <a:avLst/>
          </a:prstGeom>
        </p:spPr>
        <p:txBody>
          <a:bodyPr vert="horz" lIns="91392" tIns="45696" rIns="91392" bIns="45696" rtlCol="0"/>
          <a:lstStyle>
            <a:lvl1pPr algn="r">
              <a:defRPr sz="1200"/>
            </a:lvl1pPr>
          </a:lstStyle>
          <a:p>
            <a:fld id="{70840DF5-0A98-443D-B9AA-16B66A558C4E}" type="datetimeFigureOut">
              <a:rPr lang="nl-NL" smtClean="0"/>
              <a:t>17-4-2018</a:t>
            </a:fld>
            <a:endParaRPr lang="nl-NL" dirty="0"/>
          </a:p>
        </p:txBody>
      </p:sp>
      <p:sp>
        <p:nvSpPr>
          <p:cNvPr id="4" name="Tijdelijke aanduiding voor voettekst 3"/>
          <p:cNvSpPr>
            <a:spLocks noGrp="1"/>
          </p:cNvSpPr>
          <p:nvPr>
            <p:ph type="ftr" sz="quarter" idx="2"/>
          </p:nvPr>
        </p:nvSpPr>
        <p:spPr>
          <a:xfrm>
            <a:off x="0" y="9371286"/>
            <a:ext cx="2918831" cy="493316"/>
          </a:xfrm>
          <a:prstGeom prst="rect">
            <a:avLst/>
          </a:prstGeom>
        </p:spPr>
        <p:txBody>
          <a:bodyPr vert="horz" lIns="91392" tIns="45696" rIns="91392" bIns="45696" rtlCol="0" anchor="b"/>
          <a:lstStyle>
            <a:lvl1pPr algn="l">
              <a:defRPr sz="1200"/>
            </a:lvl1pPr>
          </a:lstStyle>
          <a:p>
            <a:endParaRPr lang="nl-NL" dirty="0"/>
          </a:p>
        </p:txBody>
      </p:sp>
      <p:sp>
        <p:nvSpPr>
          <p:cNvPr id="5" name="Tijdelijke aanduiding voor dianummer 4"/>
          <p:cNvSpPr>
            <a:spLocks noGrp="1"/>
          </p:cNvSpPr>
          <p:nvPr>
            <p:ph type="sldNum" sz="quarter" idx="3"/>
          </p:nvPr>
        </p:nvSpPr>
        <p:spPr>
          <a:xfrm>
            <a:off x="3815375" y="9371286"/>
            <a:ext cx="2918831" cy="493316"/>
          </a:xfrm>
          <a:prstGeom prst="rect">
            <a:avLst/>
          </a:prstGeom>
        </p:spPr>
        <p:txBody>
          <a:bodyPr vert="horz" lIns="91392" tIns="45696" rIns="91392" bIns="45696" rtlCol="0" anchor="b"/>
          <a:lstStyle>
            <a:lvl1pPr algn="r">
              <a:defRPr sz="1200"/>
            </a:lvl1pPr>
          </a:lstStyle>
          <a:p>
            <a:fld id="{48E444D8-F048-4122-B4F5-C4FCA5189DAD}" type="slidenum">
              <a:rPr lang="nl-NL" smtClean="0"/>
              <a:t>‹nr.›</a:t>
            </a:fld>
            <a:endParaRPr lang="nl-NL" dirty="0"/>
          </a:p>
        </p:txBody>
      </p:sp>
    </p:spTree>
    <p:extLst>
      <p:ext uri="{BB962C8B-B14F-4D97-AF65-F5344CB8AC3E}">
        <p14:creationId xmlns:p14="http://schemas.microsoft.com/office/powerpoint/2010/main" val="3438299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18831" cy="493316"/>
          </a:xfrm>
          <a:prstGeom prst="rect">
            <a:avLst/>
          </a:prstGeom>
        </p:spPr>
        <p:txBody>
          <a:bodyPr vert="horz" lIns="91392" tIns="45696" rIns="91392" bIns="45696" rtlCol="0"/>
          <a:lstStyle>
            <a:lvl1pPr algn="l">
              <a:defRPr sz="1200"/>
            </a:lvl1pPr>
          </a:lstStyle>
          <a:p>
            <a:endParaRPr lang="nl-NL" dirty="0"/>
          </a:p>
        </p:txBody>
      </p:sp>
      <p:sp>
        <p:nvSpPr>
          <p:cNvPr id="3" name="Tijdelijke aanduiding voor datum 2"/>
          <p:cNvSpPr>
            <a:spLocks noGrp="1"/>
          </p:cNvSpPr>
          <p:nvPr>
            <p:ph type="dt" idx="1"/>
          </p:nvPr>
        </p:nvSpPr>
        <p:spPr>
          <a:xfrm>
            <a:off x="3815375" y="0"/>
            <a:ext cx="2918831" cy="493316"/>
          </a:xfrm>
          <a:prstGeom prst="rect">
            <a:avLst/>
          </a:prstGeom>
        </p:spPr>
        <p:txBody>
          <a:bodyPr vert="horz" lIns="91392" tIns="45696" rIns="91392" bIns="45696" rtlCol="0"/>
          <a:lstStyle>
            <a:lvl1pPr algn="r">
              <a:defRPr sz="1200"/>
            </a:lvl1pPr>
          </a:lstStyle>
          <a:p>
            <a:fld id="{91A16565-48CE-4AB7-B052-C86CD99A89BE}" type="datetimeFigureOut">
              <a:rPr lang="nl-NL" smtClean="0"/>
              <a:t>17-4-2018</a:t>
            </a:fld>
            <a:endParaRPr lang="nl-NL" dirty="0"/>
          </a:p>
        </p:txBody>
      </p:sp>
      <p:sp>
        <p:nvSpPr>
          <p:cNvPr id="4" name="Tijdelijke aanduiding voor dia-afbeelding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392" tIns="45696" rIns="91392" bIns="45696" rtlCol="0" anchor="ctr"/>
          <a:lstStyle/>
          <a:p>
            <a:endParaRPr lang="nl-NL" dirty="0"/>
          </a:p>
        </p:txBody>
      </p:sp>
      <p:sp>
        <p:nvSpPr>
          <p:cNvPr id="5" name="Tijdelijke aanduiding voor notities 4"/>
          <p:cNvSpPr>
            <a:spLocks noGrp="1"/>
          </p:cNvSpPr>
          <p:nvPr>
            <p:ph type="body" sz="quarter" idx="3"/>
          </p:nvPr>
        </p:nvSpPr>
        <p:spPr>
          <a:xfrm>
            <a:off x="673577" y="4686500"/>
            <a:ext cx="5388610" cy="4439841"/>
          </a:xfrm>
          <a:prstGeom prst="rect">
            <a:avLst/>
          </a:prstGeom>
        </p:spPr>
        <p:txBody>
          <a:bodyPr vert="horz" lIns="91392" tIns="45696" rIns="91392" bIns="45696"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9371286"/>
            <a:ext cx="2918831" cy="493316"/>
          </a:xfrm>
          <a:prstGeom prst="rect">
            <a:avLst/>
          </a:prstGeom>
        </p:spPr>
        <p:txBody>
          <a:bodyPr vert="horz" lIns="91392" tIns="45696" rIns="91392" bIns="45696"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15375" y="9371286"/>
            <a:ext cx="2918831" cy="493316"/>
          </a:xfrm>
          <a:prstGeom prst="rect">
            <a:avLst/>
          </a:prstGeom>
        </p:spPr>
        <p:txBody>
          <a:bodyPr vert="horz" lIns="91392" tIns="45696" rIns="91392" bIns="45696" rtlCol="0" anchor="b"/>
          <a:lstStyle>
            <a:lvl1pPr algn="r">
              <a:defRPr sz="1200"/>
            </a:lvl1pPr>
          </a:lstStyle>
          <a:p>
            <a:fld id="{DF72B5E2-FD84-4C4F-9344-969509469683}" type="slidenum">
              <a:rPr lang="nl-NL" smtClean="0"/>
              <a:t>‹nr.›</a:t>
            </a:fld>
            <a:endParaRPr lang="nl-NL" dirty="0"/>
          </a:p>
        </p:txBody>
      </p:sp>
    </p:spTree>
    <p:extLst>
      <p:ext uri="{BB962C8B-B14F-4D97-AF65-F5344CB8AC3E}">
        <p14:creationId xmlns:p14="http://schemas.microsoft.com/office/powerpoint/2010/main" val="2977616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1</a:t>
            </a:fld>
            <a:endParaRPr lang="nl-NL" dirty="0"/>
          </a:p>
        </p:txBody>
      </p:sp>
    </p:spTree>
    <p:extLst>
      <p:ext uri="{BB962C8B-B14F-4D97-AF65-F5344CB8AC3E}">
        <p14:creationId xmlns:p14="http://schemas.microsoft.com/office/powerpoint/2010/main" val="191257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EF24C3EC-5980-41A5-B7CD-14AFC6D3B652}"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2</a:t>
            </a:fld>
            <a:endParaRPr lang="nl-NL"/>
          </a:p>
        </p:txBody>
      </p:sp>
    </p:spTree>
    <p:extLst>
      <p:ext uri="{BB962C8B-B14F-4D97-AF65-F5344CB8AC3E}">
        <p14:creationId xmlns:p14="http://schemas.microsoft.com/office/powerpoint/2010/main" val="1152899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836877CA-89C3-48E3-A126-88D1EB42C9F1}"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3</a:t>
            </a:fld>
            <a:endParaRPr lang="nl-NL"/>
          </a:p>
        </p:txBody>
      </p:sp>
    </p:spTree>
    <p:extLst>
      <p:ext uri="{BB962C8B-B14F-4D97-AF65-F5344CB8AC3E}">
        <p14:creationId xmlns:p14="http://schemas.microsoft.com/office/powerpoint/2010/main" val="4060676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4</a:t>
            </a:fld>
            <a:endParaRPr lang="nl-NL" dirty="0"/>
          </a:p>
        </p:txBody>
      </p:sp>
    </p:spTree>
    <p:extLst>
      <p:ext uri="{BB962C8B-B14F-4D97-AF65-F5344CB8AC3E}">
        <p14:creationId xmlns:p14="http://schemas.microsoft.com/office/powerpoint/2010/main" val="3910853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Cursus Hogan Lovells</a:t>
            </a:r>
            <a:endParaRPr lang="nl-NL"/>
          </a:p>
        </p:txBody>
      </p:sp>
      <p:sp>
        <p:nvSpPr>
          <p:cNvPr id="5" name="Tijdelijke aanduiding voor datum 4"/>
          <p:cNvSpPr>
            <a:spLocks noGrp="1"/>
          </p:cNvSpPr>
          <p:nvPr>
            <p:ph type="dt" idx="11"/>
          </p:nvPr>
        </p:nvSpPr>
        <p:spPr/>
        <p:txBody>
          <a:bodyPr/>
          <a:lstStyle/>
          <a:p>
            <a:fld id="{73523D5C-DF1B-457F-A6A7-FF7B5BC61B25}" type="datetime1">
              <a:rPr lang="nl-NL" smtClean="0"/>
              <a:t>17-4-2018</a:t>
            </a:fld>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5</a:t>
            </a:fld>
            <a:endParaRPr lang="nl-NL"/>
          </a:p>
        </p:txBody>
      </p:sp>
    </p:spTree>
    <p:extLst>
      <p:ext uri="{BB962C8B-B14F-4D97-AF65-F5344CB8AC3E}">
        <p14:creationId xmlns:p14="http://schemas.microsoft.com/office/powerpoint/2010/main" val="2296960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Cursus Hogan Lovells</a:t>
            </a:r>
            <a:endParaRPr lang="nl-NL"/>
          </a:p>
        </p:txBody>
      </p:sp>
      <p:sp>
        <p:nvSpPr>
          <p:cNvPr id="5" name="Tijdelijke aanduiding voor datum 4"/>
          <p:cNvSpPr>
            <a:spLocks noGrp="1"/>
          </p:cNvSpPr>
          <p:nvPr>
            <p:ph type="dt" idx="11"/>
          </p:nvPr>
        </p:nvSpPr>
        <p:spPr/>
        <p:txBody>
          <a:bodyPr/>
          <a:lstStyle/>
          <a:p>
            <a:fld id="{73523D5C-DF1B-457F-A6A7-FF7B5BC61B25}" type="datetime1">
              <a:rPr lang="nl-NL" smtClean="0"/>
              <a:t>17-4-2018</a:t>
            </a:fld>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6</a:t>
            </a:fld>
            <a:endParaRPr lang="nl-NL"/>
          </a:p>
        </p:txBody>
      </p:sp>
    </p:spTree>
    <p:extLst>
      <p:ext uri="{BB962C8B-B14F-4D97-AF65-F5344CB8AC3E}">
        <p14:creationId xmlns:p14="http://schemas.microsoft.com/office/powerpoint/2010/main" val="2296960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Joris</a:t>
            </a:r>
          </a:p>
          <a:p>
            <a:endParaRPr lang="nl-NL" dirty="0" smtClean="0"/>
          </a:p>
          <a:p>
            <a:r>
              <a:rPr lang="nl-NL" dirty="0" smtClean="0"/>
              <a:t>Het belangrijkste criterium</a:t>
            </a:r>
            <a:r>
              <a:rPr lang="nl-NL" baseline="0" dirty="0" smtClean="0"/>
              <a:t> is of de desbetreffende activiteit, die bestaat uit het aanbieden van goederen of diensten op een bepaalde markt, in concurrentie met andere ondernemingen kan worden uitgeoefend. </a:t>
            </a:r>
          </a:p>
          <a:p>
            <a:endParaRPr lang="nl-NL" baseline="0" dirty="0" smtClean="0"/>
          </a:p>
          <a:p>
            <a:r>
              <a:rPr lang="nl-NL" baseline="0" dirty="0" smtClean="0"/>
              <a:t>Zuiver sociale aard: sociale voorzieningen (uitsluitend) gebaseerd op solidariteit</a:t>
            </a:r>
          </a:p>
          <a:p>
            <a:r>
              <a:rPr lang="nl-NL" baseline="0" dirty="0" smtClean="0"/>
              <a:t>Overheidsactiviteiten: bijvoorbeeld maritieme omgeving beschermen tegen vervuiling</a:t>
            </a:r>
          </a:p>
          <a:p>
            <a:endParaRPr lang="nl-NL" dirty="0"/>
          </a:p>
        </p:txBody>
      </p:sp>
      <p:sp>
        <p:nvSpPr>
          <p:cNvPr id="4" name="Tijdelijke aanduiding voor voettekst 3"/>
          <p:cNvSpPr>
            <a:spLocks noGrp="1"/>
          </p:cNvSpPr>
          <p:nvPr>
            <p:ph type="ftr" sz="quarter" idx="10"/>
          </p:nvPr>
        </p:nvSpPr>
        <p:spPr/>
        <p:txBody>
          <a:bodyPr/>
          <a:lstStyle/>
          <a:p>
            <a:r>
              <a:rPr lang="nl-NL" smtClean="0"/>
              <a:t>Cursus Hogan Lovells</a:t>
            </a:r>
            <a:endParaRPr lang="nl-NL"/>
          </a:p>
        </p:txBody>
      </p:sp>
      <p:sp>
        <p:nvSpPr>
          <p:cNvPr id="5" name="Tijdelijke aanduiding voor datum 4"/>
          <p:cNvSpPr>
            <a:spLocks noGrp="1"/>
          </p:cNvSpPr>
          <p:nvPr>
            <p:ph type="dt" idx="11"/>
          </p:nvPr>
        </p:nvSpPr>
        <p:spPr/>
        <p:txBody>
          <a:bodyPr/>
          <a:lstStyle/>
          <a:p>
            <a:fld id="{73523D5C-DF1B-457F-A6A7-FF7B5BC61B25}" type="datetime1">
              <a:rPr lang="nl-NL" smtClean="0"/>
              <a:t>17-4-2018</a:t>
            </a:fld>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7</a:t>
            </a:fld>
            <a:endParaRPr lang="nl-NL"/>
          </a:p>
        </p:txBody>
      </p:sp>
    </p:spTree>
    <p:extLst>
      <p:ext uri="{BB962C8B-B14F-4D97-AF65-F5344CB8AC3E}">
        <p14:creationId xmlns:p14="http://schemas.microsoft.com/office/powerpoint/2010/main" val="2296960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Joris</a:t>
            </a:r>
            <a:endParaRPr lang="nl-NL" dirty="0"/>
          </a:p>
        </p:txBody>
      </p:sp>
      <p:sp>
        <p:nvSpPr>
          <p:cNvPr id="4" name="Tijdelijke aanduiding voor voettekst 3"/>
          <p:cNvSpPr>
            <a:spLocks noGrp="1"/>
          </p:cNvSpPr>
          <p:nvPr>
            <p:ph type="ftr" sz="quarter" idx="10"/>
          </p:nvPr>
        </p:nvSpPr>
        <p:spPr/>
        <p:txBody>
          <a:bodyPr/>
          <a:lstStyle/>
          <a:p>
            <a:r>
              <a:rPr lang="nl-NL" smtClean="0"/>
              <a:t>Cursus Hogan Lovells</a:t>
            </a:r>
            <a:endParaRPr lang="nl-NL"/>
          </a:p>
        </p:txBody>
      </p:sp>
      <p:sp>
        <p:nvSpPr>
          <p:cNvPr id="5" name="Tijdelijke aanduiding voor datum 4"/>
          <p:cNvSpPr>
            <a:spLocks noGrp="1"/>
          </p:cNvSpPr>
          <p:nvPr>
            <p:ph type="dt" idx="11"/>
          </p:nvPr>
        </p:nvSpPr>
        <p:spPr/>
        <p:txBody>
          <a:bodyPr/>
          <a:lstStyle/>
          <a:p>
            <a:fld id="{73523D5C-DF1B-457F-A6A7-FF7B5BC61B25}" type="datetime1">
              <a:rPr lang="nl-NL" smtClean="0"/>
              <a:t>17-4-2018</a:t>
            </a:fld>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8</a:t>
            </a:fld>
            <a:endParaRPr lang="nl-NL"/>
          </a:p>
        </p:txBody>
      </p:sp>
    </p:spTree>
    <p:extLst>
      <p:ext uri="{BB962C8B-B14F-4D97-AF65-F5344CB8AC3E}">
        <p14:creationId xmlns:p14="http://schemas.microsoft.com/office/powerpoint/2010/main" val="2296960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Joris</a:t>
            </a:r>
            <a:endParaRPr lang="nl-NL" dirty="0"/>
          </a:p>
        </p:txBody>
      </p:sp>
      <p:sp>
        <p:nvSpPr>
          <p:cNvPr id="4" name="Tijdelijke aanduiding voor voettekst 3"/>
          <p:cNvSpPr>
            <a:spLocks noGrp="1"/>
          </p:cNvSpPr>
          <p:nvPr>
            <p:ph type="ftr" sz="quarter" idx="10"/>
          </p:nvPr>
        </p:nvSpPr>
        <p:spPr/>
        <p:txBody>
          <a:bodyPr/>
          <a:lstStyle/>
          <a:p>
            <a:r>
              <a:rPr lang="nl-NL" smtClean="0"/>
              <a:t>Cursus Hogan Lovells</a:t>
            </a:r>
            <a:endParaRPr lang="nl-NL"/>
          </a:p>
        </p:txBody>
      </p:sp>
      <p:sp>
        <p:nvSpPr>
          <p:cNvPr id="5" name="Tijdelijke aanduiding voor datum 4"/>
          <p:cNvSpPr>
            <a:spLocks noGrp="1"/>
          </p:cNvSpPr>
          <p:nvPr>
            <p:ph type="dt" idx="11"/>
          </p:nvPr>
        </p:nvSpPr>
        <p:spPr/>
        <p:txBody>
          <a:bodyPr/>
          <a:lstStyle/>
          <a:p>
            <a:fld id="{73523D5C-DF1B-457F-A6A7-FF7B5BC61B25}" type="datetime1">
              <a:rPr lang="nl-NL" smtClean="0"/>
              <a:t>17-4-2018</a:t>
            </a:fld>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9</a:t>
            </a:fld>
            <a:endParaRPr lang="nl-NL"/>
          </a:p>
        </p:txBody>
      </p:sp>
    </p:spTree>
    <p:extLst>
      <p:ext uri="{BB962C8B-B14F-4D97-AF65-F5344CB8AC3E}">
        <p14:creationId xmlns:p14="http://schemas.microsoft.com/office/powerpoint/2010/main" val="2296960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Joris</a:t>
            </a:r>
          </a:p>
          <a:p>
            <a:endParaRPr lang="nl-NL" dirty="0" smtClean="0"/>
          </a:p>
          <a:p>
            <a:r>
              <a:rPr lang="nl-NL" dirty="0" smtClean="0"/>
              <a:t>Voorbeeld</a:t>
            </a:r>
            <a:r>
              <a:rPr lang="nl-NL" baseline="0" dirty="0" smtClean="0"/>
              <a:t>: informele zienswijze ACM samenwerking thuiszorg tussen </a:t>
            </a:r>
            <a:r>
              <a:rPr lang="nl-NL" baseline="0" dirty="0" err="1" smtClean="0"/>
              <a:t>Fundis</a:t>
            </a:r>
            <a:r>
              <a:rPr lang="nl-NL" baseline="0" dirty="0" smtClean="0"/>
              <a:t>, </a:t>
            </a:r>
            <a:r>
              <a:rPr lang="nl-NL" baseline="0" dirty="0" err="1" smtClean="0"/>
              <a:t>Espria</a:t>
            </a:r>
            <a:r>
              <a:rPr lang="nl-NL" baseline="0" dirty="0" smtClean="0"/>
              <a:t>, </a:t>
            </a:r>
            <a:r>
              <a:rPr lang="nl-NL" baseline="0" dirty="0" err="1" smtClean="0"/>
              <a:t>Sensire</a:t>
            </a:r>
            <a:r>
              <a:rPr lang="nl-NL" baseline="0" dirty="0" smtClean="0"/>
              <a:t>, Florence en Zuidzorg. Thuis &amp; Veilig. </a:t>
            </a:r>
          </a:p>
          <a:p>
            <a:endParaRPr lang="nl-NL" baseline="0" dirty="0" smtClean="0"/>
          </a:p>
          <a:p>
            <a:r>
              <a:rPr lang="nl-NL" baseline="0" dirty="0" smtClean="0"/>
              <a:t>R&amp;D groepsvrijstelling, vrijstelling specialisatie- of commercialisatieovereenkomsten, vrijstelling verticale overeenkomsten</a:t>
            </a:r>
            <a:endParaRPr lang="nl-NL" dirty="0"/>
          </a:p>
        </p:txBody>
      </p:sp>
      <p:sp>
        <p:nvSpPr>
          <p:cNvPr id="4" name="Tijdelijke aanduiding voor datum 3"/>
          <p:cNvSpPr>
            <a:spLocks noGrp="1"/>
          </p:cNvSpPr>
          <p:nvPr>
            <p:ph type="dt" idx="10"/>
          </p:nvPr>
        </p:nvSpPr>
        <p:spPr/>
        <p:txBody>
          <a:bodyPr/>
          <a:lstStyle/>
          <a:p>
            <a:fld id="{B330D19C-BDC0-469E-8536-63CB6A438C69}"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10</a:t>
            </a:fld>
            <a:endParaRPr lang="nl-NL"/>
          </a:p>
        </p:txBody>
      </p:sp>
    </p:spTree>
    <p:extLst>
      <p:ext uri="{BB962C8B-B14F-4D97-AF65-F5344CB8AC3E}">
        <p14:creationId xmlns:p14="http://schemas.microsoft.com/office/powerpoint/2010/main" val="4049197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smtClean="0"/>
              <a:t>Joris</a:t>
            </a:r>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11</a:t>
            </a:fld>
            <a:endParaRPr lang="nl-NL" dirty="0"/>
          </a:p>
        </p:txBody>
      </p:sp>
    </p:spTree>
    <p:extLst>
      <p:ext uri="{BB962C8B-B14F-4D97-AF65-F5344CB8AC3E}">
        <p14:creationId xmlns:p14="http://schemas.microsoft.com/office/powerpoint/2010/main" val="609453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smtClean="0"/>
              <a:t>Joris</a:t>
            </a:r>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12</a:t>
            </a:fld>
            <a:endParaRPr lang="nl-NL" dirty="0"/>
          </a:p>
        </p:txBody>
      </p:sp>
    </p:spTree>
    <p:extLst>
      <p:ext uri="{BB962C8B-B14F-4D97-AF65-F5344CB8AC3E}">
        <p14:creationId xmlns:p14="http://schemas.microsoft.com/office/powerpoint/2010/main" val="609453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smtClean="0"/>
              <a:t>Joris</a:t>
            </a:r>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13</a:t>
            </a:fld>
            <a:endParaRPr lang="nl-NL" dirty="0"/>
          </a:p>
        </p:txBody>
      </p:sp>
    </p:spTree>
    <p:extLst>
      <p:ext uri="{BB962C8B-B14F-4D97-AF65-F5344CB8AC3E}">
        <p14:creationId xmlns:p14="http://schemas.microsoft.com/office/powerpoint/2010/main" val="609453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14</a:t>
            </a:fld>
            <a:endParaRPr lang="nl-NL" dirty="0"/>
          </a:p>
        </p:txBody>
      </p:sp>
    </p:spTree>
    <p:extLst>
      <p:ext uri="{BB962C8B-B14F-4D97-AF65-F5344CB8AC3E}">
        <p14:creationId xmlns:p14="http://schemas.microsoft.com/office/powerpoint/2010/main" val="609453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62330370-0E47-4646-A0C2-E10CA08B9096}"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15</a:t>
            </a:fld>
            <a:endParaRPr lang="nl-NL"/>
          </a:p>
        </p:txBody>
      </p:sp>
    </p:spTree>
    <p:extLst>
      <p:ext uri="{BB962C8B-B14F-4D97-AF65-F5344CB8AC3E}">
        <p14:creationId xmlns:p14="http://schemas.microsoft.com/office/powerpoint/2010/main" val="734221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16</a:t>
            </a:fld>
            <a:endParaRPr lang="nl-NL" dirty="0"/>
          </a:p>
        </p:txBody>
      </p:sp>
    </p:spTree>
    <p:extLst>
      <p:ext uri="{BB962C8B-B14F-4D97-AF65-F5344CB8AC3E}">
        <p14:creationId xmlns:p14="http://schemas.microsoft.com/office/powerpoint/2010/main" val="1927594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17</a:t>
            </a:fld>
            <a:endParaRPr lang="nl-NL" dirty="0"/>
          </a:p>
        </p:txBody>
      </p:sp>
    </p:spTree>
    <p:extLst>
      <p:ext uri="{BB962C8B-B14F-4D97-AF65-F5344CB8AC3E}">
        <p14:creationId xmlns:p14="http://schemas.microsoft.com/office/powerpoint/2010/main" val="3910853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Joris </a:t>
            </a:r>
          </a:p>
          <a:p>
            <a:endParaRPr lang="nl-NL" dirty="0" smtClean="0"/>
          </a:p>
          <a:p>
            <a:r>
              <a:rPr lang="nl-NL" dirty="0" smtClean="0"/>
              <a:t>Uitgangspunt:</a:t>
            </a:r>
            <a:r>
              <a:rPr lang="nl-NL" baseline="0" dirty="0" smtClean="0"/>
              <a:t> ondernemingen moeten zelfstandig hun marktgedrag bepalen. </a:t>
            </a:r>
          </a:p>
          <a:p>
            <a:endParaRPr lang="nl-NL" baseline="0" dirty="0" smtClean="0"/>
          </a:p>
          <a:p>
            <a:r>
              <a:rPr lang="nl-NL" baseline="0" dirty="0" smtClean="0"/>
              <a:t>Voor </a:t>
            </a:r>
            <a:r>
              <a:rPr lang="nl-NL" baseline="0" dirty="0" err="1" smtClean="0"/>
              <a:t>o.a.f.g</a:t>
            </a:r>
            <a:r>
              <a:rPr lang="nl-NL" baseline="0" dirty="0" smtClean="0"/>
              <a:t>. dient behalve afstemming tussen concurrenten en daarop gebaseerd marktgedrag ook een oorzakelijk verband tussen de beiden bestaan. </a:t>
            </a:r>
          </a:p>
          <a:p>
            <a:endParaRPr lang="nl-NL" baseline="0" dirty="0" smtClean="0"/>
          </a:p>
          <a:p>
            <a:r>
              <a:rPr lang="nl-NL" baseline="0" dirty="0" smtClean="0"/>
              <a:t>Samengestelde inbreuk: aantal gedragingen van ondernemingen hebben hetzelfde mededingingsbeperkende doel. Indien in dit geval zowel sprake is van overeenkomsten als </a:t>
            </a:r>
            <a:r>
              <a:rPr lang="nl-NL" baseline="0" dirty="0" err="1" smtClean="0"/>
              <a:t>o.a.f.g</a:t>
            </a:r>
            <a:r>
              <a:rPr lang="nl-NL" baseline="0" dirty="0" smtClean="0"/>
              <a:t>. is ACM niet verplicht om per gedraging te preciseren of sprake is van een overeenkomst of </a:t>
            </a:r>
            <a:r>
              <a:rPr lang="nl-NL" baseline="0" dirty="0" err="1" smtClean="0"/>
              <a:t>o.a.f.g</a:t>
            </a:r>
            <a:r>
              <a:rPr lang="nl-NL" baseline="0" dirty="0" smtClean="0"/>
              <a:t>. </a:t>
            </a:r>
          </a:p>
          <a:p>
            <a:endParaRPr lang="nl-NL" baseline="0" dirty="0" smtClean="0"/>
          </a:p>
          <a:p>
            <a:r>
              <a:rPr lang="nl-NL" baseline="0" dirty="0" smtClean="0"/>
              <a:t>Besluit van ondernemersvereniging: juridisch bindende </a:t>
            </a:r>
            <a:r>
              <a:rPr lang="nl-NL" baseline="0" dirty="0" err="1" smtClean="0"/>
              <a:t>beslisisingen</a:t>
            </a:r>
            <a:r>
              <a:rPr lang="nl-NL" baseline="0" dirty="0" smtClean="0"/>
              <a:t>, niet-bindende beslissingen maar wel door betrokken ondernemingen worde opgevolgd en niet-bindende beslissingen die de getrouwe weergave zijn van de wil van de vereniging om het gedrag van de leden te coördineren. Aanbevelingen die worden opgevolgd kunnen dus binnen dit bereik vallen. </a:t>
            </a:r>
            <a:endParaRPr lang="nl-NL" dirty="0"/>
          </a:p>
        </p:txBody>
      </p:sp>
      <p:sp>
        <p:nvSpPr>
          <p:cNvPr id="4" name="Tijdelijke aanduiding voor datum 3"/>
          <p:cNvSpPr>
            <a:spLocks noGrp="1"/>
          </p:cNvSpPr>
          <p:nvPr>
            <p:ph type="dt" idx="10"/>
          </p:nvPr>
        </p:nvSpPr>
        <p:spPr/>
        <p:txBody>
          <a:bodyPr/>
          <a:lstStyle/>
          <a:p>
            <a:fld id="{01F2E395-B762-4CCD-B58F-0D5C4147EA86}"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18</a:t>
            </a:fld>
            <a:endParaRPr lang="nl-NL"/>
          </a:p>
        </p:txBody>
      </p:sp>
    </p:spTree>
    <p:extLst>
      <p:ext uri="{BB962C8B-B14F-4D97-AF65-F5344CB8AC3E}">
        <p14:creationId xmlns:p14="http://schemas.microsoft.com/office/powerpoint/2010/main" val="3317563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Joris</a:t>
            </a:r>
            <a:endParaRPr lang="nl-NL" dirty="0"/>
          </a:p>
        </p:txBody>
      </p:sp>
      <p:sp>
        <p:nvSpPr>
          <p:cNvPr id="4" name="Tijdelijke aanduiding voor datum 3"/>
          <p:cNvSpPr>
            <a:spLocks noGrp="1"/>
          </p:cNvSpPr>
          <p:nvPr>
            <p:ph type="dt" idx="10"/>
          </p:nvPr>
        </p:nvSpPr>
        <p:spPr/>
        <p:txBody>
          <a:bodyPr/>
          <a:lstStyle/>
          <a:p>
            <a:fld id="{01F2E395-B762-4CCD-B58F-0D5C4147EA86}"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19</a:t>
            </a:fld>
            <a:endParaRPr lang="nl-NL"/>
          </a:p>
        </p:txBody>
      </p:sp>
    </p:spTree>
    <p:extLst>
      <p:ext uri="{BB962C8B-B14F-4D97-AF65-F5344CB8AC3E}">
        <p14:creationId xmlns:p14="http://schemas.microsoft.com/office/powerpoint/2010/main" val="33175635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Joris</a:t>
            </a:r>
            <a:endParaRPr lang="nl-NL" dirty="0"/>
          </a:p>
        </p:txBody>
      </p:sp>
      <p:sp>
        <p:nvSpPr>
          <p:cNvPr id="4" name="Tijdelijke aanduiding voor datum 3"/>
          <p:cNvSpPr>
            <a:spLocks noGrp="1"/>
          </p:cNvSpPr>
          <p:nvPr>
            <p:ph type="dt" idx="10"/>
          </p:nvPr>
        </p:nvSpPr>
        <p:spPr/>
        <p:txBody>
          <a:bodyPr/>
          <a:lstStyle/>
          <a:p>
            <a:fld id="{38E819E8-5AAD-4944-8AFD-5D37867A8002}"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20</a:t>
            </a:fld>
            <a:endParaRPr lang="nl-NL"/>
          </a:p>
        </p:txBody>
      </p:sp>
    </p:spTree>
    <p:extLst>
      <p:ext uri="{BB962C8B-B14F-4D97-AF65-F5344CB8AC3E}">
        <p14:creationId xmlns:p14="http://schemas.microsoft.com/office/powerpoint/2010/main" val="13141608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21</a:t>
            </a:fld>
            <a:endParaRPr lang="nl-NL" dirty="0"/>
          </a:p>
        </p:txBody>
      </p:sp>
    </p:spTree>
    <p:extLst>
      <p:ext uri="{BB962C8B-B14F-4D97-AF65-F5344CB8AC3E}">
        <p14:creationId xmlns:p14="http://schemas.microsoft.com/office/powerpoint/2010/main" val="39108534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8FEADB5F-7CD8-4DE2-8F8C-375B6302B0DD}"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22</a:t>
            </a:fld>
            <a:endParaRPr lang="nl-NL"/>
          </a:p>
        </p:txBody>
      </p:sp>
    </p:spTree>
    <p:extLst>
      <p:ext uri="{BB962C8B-B14F-4D97-AF65-F5344CB8AC3E}">
        <p14:creationId xmlns:p14="http://schemas.microsoft.com/office/powerpoint/2010/main" val="2952573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B756DFF8-6C51-4AFB-8D1C-A789599A63B8}"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23</a:t>
            </a:fld>
            <a:endParaRPr lang="nl-NL"/>
          </a:p>
        </p:txBody>
      </p:sp>
    </p:spTree>
    <p:extLst>
      <p:ext uri="{BB962C8B-B14F-4D97-AF65-F5344CB8AC3E}">
        <p14:creationId xmlns:p14="http://schemas.microsoft.com/office/powerpoint/2010/main" val="12131656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24</a:t>
            </a:fld>
            <a:endParaRPr lang="nl-NL" dirty="0"/>
          </a:p>
        </p:txBody>
      </p:sp>
    </p:spTree>
    <p:extLst>
      <p:ext uri="{BB962C8B-B14F-4D97-AF65-F5344CB8AC3E}">
        <p14:creationId xmlns:p14="http://schemas.microsoft.com/office/powerpoint/2010/main" val="26718382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25</a:t>
            </a:fld>
            <a:endParaRPr lang="nl-NL" dirty="0"/>
          </a:p>
        </p:txBody>
      </p:sp>
    </p:spTree>
    <p:extLst>
      <p:ext uri="{BB962C8B-B14F-4D97-AF65-F5344CB8AC3E}">
        <p14:creationId xmlns:p14="http://schemas.microsoft.com/office/powerpoint/2010/main" val="4004558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8D07F7B2-5B1D-44CE-BEF0-04C9E80AAA3F}"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26</a:t>
            </a:fld>
            <a:endParaRPr lang="nl-NL"/>
          </a:p>
        </p:txBody>
      </p:sp>
    </p:spTree>
    <p:extLst>
      <p:ext uri="{BB962C8B-B14F-4D97-AF65-F5344CB8AC3E}">
        <p14:creationId xmlns:p14="http://schemas.microsoft.com/office/powerpoint/2010/main" val="3187058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8D07F7B2-5B1D-44CE-BEF0-04C9E80AAA3F}"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27</a:t>
            </a:fld>
            <a:endParaRPr lang="nl-NL"/>
          </a:p>
        </p:txBody>
      </p:sp>
    </p:spTree>
    <p:extLst>
      <p:ext uri="{BB962C8B-B14F-4D97-AF65-F5344CB8AC3E}">
        <p14:creationId xmlns:p14="http://schemas.microsoft.com/office/powerpoint/2010/main" val="3187058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Joris</a:t>
            </a:r>
          </a:p>
          <a:p>
            <a:r>
              <a:rPr lang="nl-NL" dirty="0" smtClean="0"/>
              <a:t>ML Tours</a:t>
            </a:r>
            <a:r>
              <a:rPr lang="nl-NL" baseline="0" dirty="0" smtClean="0"/>
              <a:t> &amp; </a:t>
            </a:r>
            <a:r>
              <a:rPr lang="nl-NL" baseline="0" dirty="0" err="1" smtClean="0"/>
              <a:t>Nuhr</a:t>
            </a:r>
            <a:r>
              <a:rPr lang="nl-NL" baseline="0" dirty="0" smtClean="0"/>
              <a:t>: marktverdeling vluchten naar Marokko en Turkije. ML tours erkende de doelbeperking, maar verweerde o.v.v. bagatelbepaling. Dit was onvoldoende onderbouwd gesteld</a:t>
            </a:r>
            <a:endParaRPr lang="nl-NL" dirty="0"/>
          </a:p>
        </p:txBody>
      </p:sp>
      <p:sp>
        <p:nvSpPr>
          <p:cNvPr id="4" name="Tijdelijke aanduiding voor datum 3"/>
          <p:cNvSpPr>
            <a:spLocks noGrp="1"/>
          </p:cNvSpPr>
          <p:nvPr>
            <p:ph type="dt" idx="10"/>
          </p:nvPr>
        </p:nvSpPr>
        <p:spPr/>
        <p:txBody>
          <a:bodyPr/>
          <a:lstStyle/>
          <a:p>
            <a:fld id="{8D07F7B2-5B1D-44CE-BEF0-04C9E80AAA3F}"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28</a:t>
            </a:fld>
            <a:endParaRPr lang="nl-NL"/>
          </a:p>
        </p:txBody>
      </p:sp>
    </p:spTree>
    <p:extLst>
      <p:ext uri="{BB962C8B-B14F-4D97-AF65-F5344CB8AC3E}">
        <p14:creationId xmlns:p14="http://schemas.microsoft.com/office/powerpoint/2010/main" val="3187058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Joris </a:t>
            </a:r>
          </a:p>
          <a:p>
            <a:endParaRPr lang="nl-NL" dirty="0" smtClean="0"/>
          </a:p>
          <a:p>
            <a:r>
              <a:rPr lang="nl-NL" dirty="0" smtClean="0"/>
              <a:t>Een non-concurrentiebeding voor een langere duur is niet direct verboden. Een voorbeeld is de recente uitspraak van het Hof Arnhem-Leeuwarden over een non-concurrentiebeding bij de verkoop van </a:t>
            </a:r>
            <a:r>
              <a:rPr lang="nl-NL" dirty="0" err="1" smtClean="0"/>
              <a:t>Cordial</a:t>
            </a:r>
            <a:r>
              <a:rPr lang="nl-NL" dirty="0" smtClean="0"/>
              <a:t>. Partijen spraken af dat verkoper gedurende een periode van vijf jaar niet mocht concurreren met koper en target. Het Hof concludeerde dat onvoldoende was aangevoerd om te concluderen dat het beding in strijd was met het kartelverbod.</a:t>
            </a:r>
          </a:p>
          <a:p>
            <a:endParaRPr lang="nl-NL" dirty="0" smtClean="0"/>
          </a:p>
          <a:p>
            <a:r>
              <a:rPr lang="nl-NL" dirty="0" smtClean="0"/>
              <a:t>Een ander voorbeeld betreft de verkoop van </a:t>
            </a:r>
            <a:r>
              <a:rPr lang="nl-NL" dirty="0" err="1" smtClean="0"/>
              <a:t>Wandflex</a:t>
            </a:r>
            <a:r>
              <a:rPr lang="nl-NL" dirty="0" smtClean="0"/>
              <a:t>. De rechtbank Rotterdam oordeelde dat de non-</a:t>
            </a:r>
            <a:r>
              <a:rPr lang="nl-NL" dirty="0" err="1" smtClean="0"/>
              <a:t>competes</a:t>
            </a:r>
            <a:r>
              <a:rPr lang="nl-NL" dirty="0" smtClean="0"/>
              <a:t> in de koopovereenkomst (voor de duur van tien jaar) en in de managementovereenkomst (voor de duur van vijf jaar) verder gingen dan noodzakelijk voor de verkoop. Toch liet de rechtbank de bedingen in stand omdat onvoldoende was onderbouwd dat het marktaandeel van </a:t>
            </a:r>
            <a:r>
              <a:rPr lang="nl-NL" dirty="0" err="1" smtClean="0"/>
              <a:t>Wandflex</a:t>
            </a:r>
            <a:r>
              <a:rPr lang="nl-NL" dirty="0" smtClean="0"/>
              <a:t> meer dan 10% bedroeg waardoor niet vaststond dat de marktaandeeldrempel van de bagatelbepaling (artikel 7 Mededingingswet) was overschreden. </a:t>
            </a:r>
            <a:endParaRPr lang="nl-NL" dirty="0"/>
          </a:p>
        </p:txBody>
      </p:sp>
      <p:sp>
        <p:nvSpPr>
          <p:cNvPr id="4" name="Tijdelijke aanduiding voor datum 3"/>
          <p:cNvSpPr>
            <a:spLocks noGrp="1"/>
          </p:cNvSpPr>
          <p:nvPr>
            <p:ph type="dt" idx="10"/>
          </p:nvPr>
        </p:nvSpPr>
        <p:spPr/>
        <p:txBody>
          <a:bodyPr/>
          <a:lstStyle/>
          <a:p>
            <a:fld id="{B756DFF8-6C51-4AFB-8D1C-A789599A63B8}"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29</a:t>
            </a:fld>
            <a:endParaRPr lang="nl-NL"/>
          </a:p>
        </p:txBody>
      </p:sp>
    </p:spTree>
    <p:extLst>
      <p:ext uri="{BB962C8B-B14F-4D97-AF65-F5344CB8AC3E}">
        <p14:creationId xmlns:p14="http://schemas.microsoft.com/office/powerpoint/2010/main" val="1213165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30</a:t>
            </a:fld>
            <a:endParaRPr lang="nl-NL" dirty="0"/>
          </a:p>
        </p:txBody>
      </p:sp>
    </p:spTree>
    <p:extLst>
      <p:ext uri="{BB962C8B-B14F-4D97-AF65-F5344CB8AC3E}">
        <p14:creationId xmlns:p14="http://schemas.microsoft.com/office/powerpoint/2010/main" val="37197230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Cursus Campen Liem</a:t>
            </a:r>
            <a:endParaRPr lang="nl-NL"/>
          </a:p>
        </p:txBody>
      </p:sp>
      <p:sp>
        <p:nvSpPr>
          <p:cNvPr id="5" name="Tijdelijke aanduiding voor datum 4"/>
          <p:cNvSpPr>
            <a:spLocks noGrp="1"/>
          </p:cNvSpPr>
          <p:nvPr>
            <p:ph type="dt" idx="11"/>
          </p:nvPr>
        </p:nvSpPr>
        <p:spPr/>
        <p:txBody>
          <a:bodyPr/>
          <a:lstStyle/>
          <a:p>
            <a:fld id="{015F3DC8-3EDB-4A16-B63D-A0495A889513}" type="datetime1">
              <a:rPr lang="nl-NL" smtClean="0"/>
              <a:t>17-4-2018</a:t>
            </a:fld>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31</a:t>
            </a:fld>
            <a:endParaRPr lang="nl-NL"/>
          </a:p>
        </p:txBody>
      </p:sp>
    </p:spTree>
    <p:extLst>
      <p:ext uri="{BB962C8B-B14F-4D97-AF65-F5344CB8AC3E}">
        <p14:creationId xmlns:p14="http://schemas.microsoft.com/office/powerpoint/2010/main" val="10236365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B756DFF8-6C51-4AFB-8D1C-A789599A63B8}"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32</a:t>
            </a:fld>
            <a:endParaRPr lang="nl-NL"/>
          </a:p>
        </p:txBody>
      </p:sp>
    </p:spTree>
    <p:extLst>
      <p:ext uri="{BB962C8B-B14F-4D97-AF65-F5344CB8AC3E}">
        <p14:creationId xmlns:p14="http://schemas.microsoft.com/office/powerpoint/2010/main" val="12131656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atum 3"/>
          <p:cNvSpPr>
            <a:spLocks noGrp="1"/>
          </p:cNvSpPr>
          <p:nvPr>
            <p:ph type="dt" idx="10"/>
          </p:nvPr>
        </p:nvSpPr>
        <p:spPr/>
        <p:txBody>
          <a:bodyPr/>
          <a:lstStyle/>
          <a:p>
            <a:fld id="{2446AF53-C46C-4C7A-8C29-67F329510BFD}"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33</a:t>
            </a:fld>
            <a:endParaRPr lang="nl-NL"/>
          </a:p>
        </p:txBody>
      </p:sp>
    </p:spTree>
    <p:extLst>
      <p:ext uri="{BB962C8B-B14F-4D97-AF65-F5344CB8AC3E}">
        <p14:creationId xmlns:p14="http://schemas.microsoft.com/office/powerpoint/2010/main" val="17153282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3476AA8C-E57F-4060-8561-3B60F205C36A}"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34</a:t>
            </a:fld>
            <a:endParaRPr lang="nl-NL"/>
          </a:p>
        </p:txBody>
      </p:sp>
    </p:spTree>
    <p:extLst>
      <p:ext uri="{BB962C8B-B14F-4D97-AF65-F5344CB8AC3E}">
        <p14:creationId xmlns:p14="http://schemas.microsoft.com/office/powerpoint/2010/main" val="8068021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75DD35C7-103D-4895-A54C-769BDB765609}"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35</a:t>
            </a:fld>
            <a:endParaRPr lang="nl-NL"/>
          </a:p>
        </p:txBody>
      </p:sp>
    </p:spTree>
    <p:extLst>
      <p:ext uri="{BB962C8B-B14F-4D97-AF65-F5344CB8AC3E}">
        <p14:creationId xmlns:p14="http://schemas.microsoft.com/office/powerpoint/2010/main" val="17064806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E721C187-07CC-4038-8210-545ED47821B5}"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36</a:t>
            </a:fld>
            <a:endParaRPr lang="nl-NL"/>
          </a:p>
        </p:txBody>
      </p:sp>
    </p:spTree>
    <p:extLst>
      <p:ext uri="{BB962C8B-B14F-4D97-AF65-F5344CB8AC3E}">
        <p14:creationId xmlns:p14="http://schemas.microsoft.com/office/powerpoint/2010/main" val="32817145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30B028EC-0310-4D15-86A5-52B225E78F35}"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37</a:t>
            </a:fld>
            <a:endParaRPr lang="nl-NL"/>
          </a:p>
        </p:txBody>
      </p:sp>
    </p:spTree>
    <p:extLst>
      <p:ext uri="{BB962C8B-B14F-4D97-AF65-F5344CB8AC3E}">
        <p14:creationId xmlns:p14="http://schemas.microsoft.com/office/powerpoint/2010/main" val="1722113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1EE7DA77-47E7-4B23-B5D7-56FFAEF32D0B}"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38</a:t>
            </a:fld>
            <a:endParaRPr lang="nl-NL"/>
          </a:p>
        </p:txBody>
      </p:sp>
    </p:spTree>
    <p:extLst>
      <p:ext uri="{BB962C8B-B14F-4D97-AF65-F5344CB8AC3E}">
        <p14:creationId xmlns:p14="http://schemas.microsoft.com/office/powerpoint/2010/main" val="10415989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39</a:t>
            </a:fld>
            <a:endParaRPr lang="nl-NL" dirty="0"/>
          </a:p>
        </p:txBody>
      </p:sp>
    </p:spTree>
    <p:extLst>
      <p:ext uri="{BB962C8B-B14F-4D97-AF65-F5344CB8AC3E}">
        <p14:creationId xmlns:p14="http://schemas.microsoft.com/office/powerpoint/2010/main" val="1167105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53D2782F-A3F8-4F23-92E1-2D48DCA135C5}"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40</a:t>
            </a:fld>
            <a:endParaRPr lang="nl-NL"/>
          </a:p>
        </p:txBody>
      </p:sp>
    </p:spTree>
    <p:extLst>
      <p:ext uri="{BB962C8B-B14F-4D97-AF65-F5344CB8AC3E}">
        <p14:creationId xmlns:p14="http://schemas.microsoft.com/office/powerpoint/2010/main" val="21393867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53D2782F-A3F8-4F23-92E1-2D48DCA135C5}"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41</a:t>
            </a:fld>
            <a:endParaRPr lang="nl-NL"/>
          </a:p>
        </p:txBody>
      </p:sp>
    </p:spTree>
    <p:extLst>
      <p:ext uri="{BB962C8B-B14F-4D97-AF65-F5344CB8AC3E}">
        <p14:creationId xmlns:p14="http://schemas.microsoft.com/office/powerpoint/2010/main" val="21393867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Joris</a:t>
            </a:r>
            <a:endParaRPr lang="nl-NL" dirty="0"/>
          </a:p>
        </p:txBody>
      </p:sp>
      <p:sp>
        <p:nvSpPr>
          <p:cNvPr id="4" name="Tijdelijke aanduiding voor datum 3"/>
          <p:cNvSpPr>
            <a:spLocks noGrp="1"/>
          </p:cNvSpPr>
          <p:nvPr>
            <p:ph type="dt" idx="10"/>
          </p:nvPr>
        </p:nvSpPr>
        <p:spPr/>
        <p:txBody>
          <a:bodyPr/>
          <a:lstStyle/>
          <a:p>
            <a:fld id="{B756DFF8-6C51-4AFB-8D1C-A789599A63B8}"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42</a:t>
            </a:fld>
            <a:endParaRPr lang="nl-NL"/>
          </a:p>
        </p:txBody>
      </p:sp>
    </p:spTree>
    <p:extLst>
      <p:ext uri="{BB962C8B-B14F-4D97-AF65-F5344CB8AC3E}">
        <p14:creationId xmlns:p14="http://schemas.microsoft.com/office/powerpoint/2010/main" val="12131656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Joris</a:t>
            </a:r>
            <a:endParaRPr lang="nl-NL" dirty="0"/>
          </a:p>
        </p:txBody>
      </p:sp>
      <p:sp>
        <p:nvSpPr>
          <p:cNvPr id="4" name="Tijdelijke aanduiding voor datum 3"/>
          <p:cNvSpPr>
            <a:spLocks noGrp="1"/>
          </p:cNvSpPr>
          <p:nvPr>
            <p:ph type="dt" idx="10"/>
          </p:nvPr>
        </p:nvSpPr>
        <p:spPr/>
        <p:txBody>
          <a:bodyPr/>
          <a:lstStyle/>
          <a:p>
            <a:fld id="{B756DFF8-6C51-4AFB-8D1C-A789599A63B8}"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43</a:t>
            </a:fld>
            <a:endParaRPr lang="nl-NL"/>
          </a:p>
        </p:txBody>
      </p:sp>
    </p:spTree>
    <p:extLst>
      <p:ext uri="{BB962C8B-B14F-4D97-AF65-F5344CB8AC3E}">
        <p14:creationId xmlns:p14="http://schemas.microsoft.com/office/powerpoint/2010/main" val="12131656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Joris </a:t>
            </a:r>
            <a:endParaRPr lang="nl-NL" dirty="0"/>
          </a:p>
        </p:txBody>
      </p:sp>
      <p:sp>
        <p:nvSpPr>
          <p:cNvPr id="4" name="Tijdelijke aanduiding voor datum 3"/>
          <p:cNvSpPr>
            <a:spLocks noGrp="1"/>
          </p:cNvSpPr>
          <p:nvPr>
            <p:ph type="dt" idx="10"/>
          </p:nvPr>
        </p:nvSpPr>
        <p:spPr/>
        <p:txBody>
          <a:bodyPr/>
          <a:lstStyle/>
          <a:p>
            <a:fld id="{07B267A5-1096-4F99-8D7B-4A2D4FCD4FFB}"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44</a:t>
            </a:fld>
            <a:endParaRPr lang="nl-NL"/>
          </a:p>
        </p:txBody>
      </p:sp>
    </p:spTree>
    <p:extLst>
      <p:ext uri="{BB962C8B-B14F-4D97-AF65-F5344CB8AC3E}">
        <p14:creationId xmlns:p14="http://schemas.microsoft.com/office/powerpoint/2010/main" val="15158872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Cursus Hogan Lovells</a:t>
            </a:r>
            <a:endParaRPr lang="nl-NL"/>
          </a:p>
        </p:txBody>
      </p:sp>
      <p:sp>
        <p:nvSpPr>
          <p:cNvPr id="5" name="Tijdelijke aanduiding voor datum 4"/>
          <p:cNvSpPr>
            <a:spLocks noGrp="1"/>
          </p:cNvSpPr>
          <p:nvPr>
            <p:ph type="dt" idx="11"/>
          </p:nvPr>
        </p:nvSpPr>
        <p:spPr/>
        <p:txBody>
          <a:bodyPr/>
          <a:lstStyle/>
          <a:p>
            <a:fld id="{3005A7AE-54D2-4155-BFBA-D7EEB22BF5CA}" type="datetime1">
              <a:rPr lang="nl-NL" smtClean="0"/>
              <a:t>17-4-2018</a:t>
            </a:fld>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45</a:t>
            </a:fld>
            <a:endParaRPr lang="nl-NL"/>
          </a:p>
        </p:txBody>
      </p:sp>
    </p:spTree>
    <p:extLst>
      <p:ext uri="{BB962C8B-B14F-4D97-AF65-F5344CB8AC3E}">
        <p14:creationId xmlns:p14="http://schemas.microsoft.com/office/powerpoint/2010/main" val="10236365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atum 3"/>
          <p:cNvSpPr>
            <a:spLocks noGrp="1"/>
          </p:cNvSpPr>
          <p:nvPr>
            <p:ph type="dt" idx="10"/>
          </p:nvPr>
        </p:nvSpPr>
        <p:spPr/>
        <p:txBody>
          <a:bodyPr/>
          <a:lstStyle/>
          <a:p>
            <a:fld id="{8C5AC0BE-2633-4FEC-856E-C168C7FE144D}"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46</a:t>
            </a:fld>
            <a:endParaRPr lang="nl-NL"/>
          </a:p>
        </p:txBody>
      </p:sp>
    </p:spTree>
    <p:extLst>
      <p:ext uri="{BB962C8B-B14F-4D97-AF65-F5344CB8AC3E}">
        <p14:creationId xmlns:p14="http://schemas.microsoft.com/office/powerpoint/2010/main" val="12728417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A2BFB5E4-9A58-4031-A499-4852114B633A}"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47</a:t>
            </a:fld>
            <a:endParaRPr lang="nl-NL"/>
          </a:p>
        </p:txBody>
      </p:sp>
    </p:spTree>
    <p:extLst>
      <p:ext uri="{BB962C8B-B14F-4D97-AF65-F5344CB8AC3E}">
        <p14:creationId xmlns:p14="http://schemas.microsoft.com/office/powerpoint/2010/main" val="1820798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04636E7B-220E-4F00-BBDF-E68E940149C4}"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48</a:t>
            </a:fld>
            <a:endParaRPr lang="nl-NL"/>
          </a:p>
        </p:txBody>
      </p:sp>
    </p:spTree>
    <p:extLst>
      <p:ext uri="{BB962C8B-B14F-4D97-AF65-F5344CB8AC3E}">
        <p14:creationId xmlns:p14="http://schemas.microsoft.com/office/powerpoint/2010/main" val="40179227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26756EB1-C3E9-48C8-9A0E-7A0B2618EDAD}"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49</a:t>
            </a:fld>
            <a:endParaRPr lang="nl-NL"/>
          </a:p>
        </p:txBody>
      </p:sp>
    </p:spTree>
    <p:extLst>
      <p:ext uri="{BB962C8B-B14F-4D97-AF65-F5344CB8AC3E}">
        <p14:creationId xmlns:p14="http://schemas.microsoft.com/office/powerpoint/2010/main" val="11467878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68433767-08E7-450A-9E9D-40715B1D2BAB}"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50</a:t>
            </a:fld>
            <a:endParaRPr lang="nl-NL"/>
          </a:p>
        </p:txBody>
      </p:sp>
    </p:spTree>
    <p:extLst>
      <p:ext uri="{BB962C8B-B14F-4D97-AF65-F5344CB8AC3E}">
        <p14:creationId xmlns:p14="http://schemas.microsoft.com/office/powerpoint/2010/main" val="22282382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smtClean="0"/>
          </a:p>
        </p:txBody>
      </p:sp>
      <p:sp>
        <p:nvSpPr>
          <p:cNvPr id="4" name="Tijdelijke aanduiding voor datum 3"/>
          <p:cNvSpPr>
            <a:spLocks noGrp="1"/>
          </p:cNvSpPr>
          <p:nvPr>
            <p:ph type="dt" idx="10"/>
          </p:nvPr>
        </p:nvSpPr>
        <p:spPr/>
        <p:txBody>
          <a:bodyPr/>
          <a:lstStyle/>
          <a:p>
            <a:fld id="{68433767-08E7-450A-9E9D-40715B1D2BAB}"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51</a:t>
            </a:fld>
            <a:endParaRPr lang="nl-NL"/>
          </a:p>
        </p:txBody>
      </p:sp>
    </p:spTree>
    <p:extLst>
      <p:ext uri="{BB962C8B-B14F-4D97-AF65-F5344CB8AC3E}">
        <p14:creationId xmlns:p14="http://schemas.microsoft.com/office/powerpoint/2010/main" val="22282382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68433767-08E7-450A-9E9D-40715B1D2BAB}"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52</a:t>
            </a:fld>
            <a:endParaRPr lang="nl-NL"/>
          </a:p>
        </p:txBody>
      </p:sp>
    </p:spTree>
    <p:extLst>
      <p:ext uri="{BB962C8B-B14F-4D97-AF65-F5344CB8AC3E}">
        <p14:creationId xmlns:p14="http://schemas.microsoft.com/office/powerpoint/2010/main" val="22282382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68433767-08E7-450A-9E9D-40715B1D2BAB}"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53</a:t>
            </a:fld>
            <a:endParaRPr lang="nl-NL"/>
          </a:p>
        </p:txBody>
      </p:sp>
    </p:spTree>
    <p:extLst>
      <p:ext uri="{BB962C8B-B14F-4D97-AF65-F5344CB8AC3E}">
        <p14:creationId xmlns:p14="http://schemas.microsoft.com/office/powerpoint/2010/main" val="22282382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B756DFF8-6C51-4AFB-8D1C-A789599A63B8}"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54</a:t>
            </a:fld>
            <a:endParaRPr lang="nl-NL"/>
          </a:p>
        </p:txBody>
      </p:sp>
    </p:spTree>
    <p:extLst>
      <p:ext uri="{BB962C8B-B14F-4D97-AF65-F5344CB8AC3E}">
        <p14:creationId xmlns:p14="http://schemas.microsoft.com/office/powerpoint/2010/main" val="12131656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55</a:t>
            </a:fld>
            <a:endParaRPr lang="nl-NL" dirty="0"/>
          </a:p>
        </p:txBody>
      </p:sp>
    </p:spTree>
    <p:extLst>
      <p:ext uri="{BB962C8B-B14F-4D97-AF65-F5344CB8AC3E}">
        <p14:creationId xmlns:p14="http://schemas.microsoft.com/office/powerpoint/2010/main" val="34615860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B47F2D37-A8E2-49A7-88FA-A54D943C17DF}"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56</a:t>
            </a:fld>
            <a:endParaRPr lang="nl-NL"/>
          </a:p>
        </p:txBody>
      </p:sp>
    </p:spTree>
    <p:extLst>
      <p:ext uri="{BB962C8B-B14F-4D97-AF65-F5344CB8AC3E}">
        <p14:creationId xmlns:p14="http://schemas.microsoft.com/office/powerpoint/2010/main" val="31787194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3677FB6C-EC81-464A-8E9F-674FD1355BA7}"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Campen Liem</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57</a:t>
            </a:fld>
            <a:endParaRPr lang="nl-NL"/>
          </a:p>
        </p:txBody>
      </p:sp>
    </p:spTree>
    <p:extLst>
      <p:ext uri="{BB962C8B-B14F-4D97-AF65-F5344CB8AC3E}">
        <p14:creationId xmlns:p14="http://schemas.microsoft.com/office/powerpoint/2010/main" val="4010770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58</a:t>
            </a:fld>
            <a:endParaRPr lang="nl-NL" dirty="0"/>
          </a:p>
        </p:txBody>
      </p:sp>
    </p:spTree>
    <p:extLst>
      <p:ext uri="{BB962C8B-B14F-4D97-AF65-F5344CB8AC3E}">
        <p14:creationId xmlns:p14="http://schemas.microsoft.com/office/powerpoint/2010/main" val="24154028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59</a:t>
            </a:fld>
            <a:endParaRPr lang="nl-NL" dirty="0"/>
          </a:p>
        </p:txBody>
      </p:sp>
    </p:spTree>
    <p:extLst>
      <p:ext uri="{BB962C8B-B14F-4D97-AF65-F5344CB8AC3E}">
        <p14:creationId xmlns:p14="http://schemas.microsoft.com/office/powerpoint/2010/main" val="288967266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60</a:t>
            </a:fld>
            <a:endParaRPr lang="nl-NL" dirty="0"/>
          </a:p>
        </p:txBody>
      </p:sp>
    </p:spTree>
    <p:extLst>
      <p:ext uri="{BB962C8B-B14F-4D97-AF65-F5344CB8AC3E}">
        <p14:creationId xmlns:p14="http://schemas.microsoft.com/office/powerpoint/2010/main" val="9667508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61</a:t>
            </a:fld>
            <a:endParaRPr lang="nl-NL" dirty="0"/>
          </a:p>
        </p:txBody>
      </p:sp>
    </p:spTree>
    <p:extLst>
      <p:ext uri="{BB962C8B-B14F-4D97-AF65-F5344CB8AC3E}">
        <p14:creationId xmlns:p14="http://schemas.microsoft.com/office/powerpoint/2010/main" val="14521190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62</a:t>
            </a:fld>
            <a:endParaRPr lang="nl-NL" dirty="0"/>
          </a:p>
        </p:txBody>
      </p:sp>
    </p:spTree>
    <p:extLst>
      <p:ext uri="{BB962C8B-B14F-4D97-AF65-F5344CB8AC3E}">
        <p14:creationId xmlns:p14="http://schemas.microsoft.com/office/powerpoint/2010/main" val="2695205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63</a:t>
            </a:fld>
            <a:endParaRPr lang="nl-NL" dirty="0"/>
          </a:p>
        </p:txBody>
      </p:sp>
    </p:spTree>
    <p:extLst>
      <p:ext uri="{BB962C8B-B14F-4D97-AF65-F5344CB8AC3E}">
        <p14:creationId xmlns:p14="http://schemas.microsoft.com/office/powerpoint/2010/main" val="33439456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64</a:t>
            </a:fld>
            <a:endParaRPr lang="nl-NL" dirty="0"/>
          </a:p>
        </p:txBody>
      </p:sp>
    </p:spTree>
    <p:extLst>
      <p:ext uri="{BB962C8B-B14F-4D97-AF65-F5344CB8AC3E}">
        <p14:creationId xmlns:p14="http://schemas.microsoft.com/office/powerpoint/2010/main" val="24000486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65</a:t>
            </a:fld>
            <a:endParaRPr lang="nl-NL" dirty="0"/>
          </a:p>
        </p:txBody>
      </p:sp>
    </p:spTree>
    <p:extLst>
      <p:ext uri="{BB962C8B-B14F-4D97-AF65-F5344CB8AC3E}">
        <p14:creationId xmlns:p14="http://schemas.microsoft.com/office/powerpoint/2010/main" val="13263387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68433767-08E7-450A-9E9D-40715B1D2BAB}" type="datetime1">
              <a:rPr lang="nl-NL" smtClean="0"/>
              <a:t>17-4-2018</a:t>
            </a:fld>
            <a:endParaRPr lang="nl-NL"/>
          </a:p>
        </p:txBody>
      </p:sp>
      <p:sp>
        <p:nvSpPr>
          <p:cNvPr id="5" name="Tijdelijke aanduiding voor voettekst 4"/>
          <p:cNvSpPr>
            <a:spLocks noGrp="1"/>
          </p:cNvSpPr>
          <p:nvPr>
            <p:ph type="ftr" sz="quarter" idx="11"/>
          </p:nvPr>
        </p:nvSpPr>
        <p:spPr/>
        <p:txBody>
          <a:bodyPr/>
          <a:lstStyle/>
          <a:p>
            <a:r>
              <a:rPr lang="nl-NL" smtClean="0"/>
              <a:t>Cursus Hogan Lovells</a:t>
            </a:r>
            <a:endParaRPr lang="nl-NL"/>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66</a:t>
            </a:fld>
            <a:endParaRPr lang="nl-NL"/>
          </a:p>
        </p:txBody>
      </p:sp>
    </p:spTree>
    <p:extLst>
      <p:ext uri="{BB962C8B-B14F-4D97-AF65-F5344CB8AC3E}">
        <p14:creationId xmlns:p14="http://schemas.microsoft.com/office/powerpoint/2010/main" val="22282382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DF72B5E2-FD84-4C4F-9344-969509469683}" type="slidenum">
              <a:rPr lang="nl-NL" smtClean="0"/>
              <a:t>67</a:t>
            </a:fld>
            <a:endParaRPr lang="nl-NL" dirty="0"/>
          </a:p>
        </p:txBody>
      </p:sp>
    </p:spTree>
    <p:extLst>
      <p:ext uri="{BB962C8B-B14F-4D97-AF65-F5344CB8AC3E}">
        <p14:creationId xmlns:p14="http://schemas.microsoft.com/office/powerpoint/2010/main" val="6841429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12" name="Rectangle 11"/>
          <p:cNvSpPr/>
          <p:nvPr userDrawn="1"/>
        </p:nvSpPr>
        <p:spPr>
          <a:xfrm>
            <a:off x="0" y="3251200"/>
            <a:ext cx="9144000" cy="36068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2" name="Title 1"/>
          <p:cNvSpPr>
            <a:spLocks noGrp="1"/>
          </p:cNvSpPr>
          <p:nvPr>
            <p:ph type="ctrTitle"/>
          </p:nvPr>
        </p:nvSpPr>
        <p:spPr>
          <a:xfrm>
            <a:off x="685800" y="3632200"/>
            <a:ext cx="7772400" cy="1470025"/>
          </a:xfrm>
        </p:spPr>
        <p:txBody>
          <a:bodyPr lIns="0" tIns="0" rIns="0" bIns="0">
            <a:normAutofit/>
          </a:bodyPr>
          <a:lstStyle>
            <a:lvl1pPr>
              <a:defRPr sz="3600" b="1">
                <a:solidFill>
                  <a:srgbClr val="000000"/>
                </a:solidFill>
              </a:defRPr>
            </a:lvl1pPr>
          </a:lstStyle>
          <a:p>
            <a:r>
              <a:rPr lang="nl-NL" noProof="0" smtClean="0"/>
              <a:t>Klik om de stijl te bewerken</a:t>
            </a:r>
            <a:endParaRPr lang="nl-NL" noProof="0"/>
          </a:p>
        </p:txBody>
      </p:sp>
      <p:sp>
        <p:nvSpPr>
          <p:cNvPr id="3" name="Subtitle 2"/>
          <p:cNvSpPr>
            <a:spLocks noGrp="1"/>
          </p:cNvSpPr>
          <p:nvPr>
            <p:ph type="subTitle" idx="1"/>
          </p:nvPr>
        </p:nvSpPr>
        <p:spPr>
          <a:xfrm>
            <a:off x="1371600" y="5308600"/>
            <a:ext cx="6400800" cy="1062224"/>
          </a:xfrm>
        </p:spPr>
        <p:txBody>
          <a:bodyPr lIns="0" tIns="0" rIns="0" bIns="0" anchor="ctr" anchorCtr="0">
            <a:normAutofit/>
          </a:bodyPr>
          <a:lstStyle>
            <a:lvl1pPr marL="0" indent="0" algn="ctr">
              <a:buNone/>
              <a:defRPr sz="2400" b="1">
                <a:solidFill>
                  <a:srgbClr val="C2202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noProof="0" smtClean="0"/>
              <a:t>Klik om de ondertitelstijl van het model te bewerken</a:t>
            </a:r>
            <a:endParaRPr lang="nl-NL" noProof="0"/>
          </a:p>
        </p:txBody>
      </p:sp>
      <p:pic>
        <p:nvPicPr>
          <p:cNvPr id="8" name="Picture 7" descr="logo_big.png"/>
          <p:cNvPicPr>
            <a:picLocks noChangeAspect="1"/>
          </p:cNvPicPr>
          <p:nvPr userDrawn="1"/>
        </p:nvPicPr>
        <p:blipFill>
          <a:blip r:embed="rId2"/>
          <a:stretch>
            <a:fillRect/>
          </a:stretch>
        </p:blipFill>
        <p:spPr>
          <a:xfrm>
            <a:off x="3035298" y="1015475"/>
            <a:ext cx="3073404" cy="1574802"/>
          </a:xfrm>
          <a:prstGeom prst="rect">
            <a:avLst/>
          </a:prstGeom>
        </p:spPr>
      </p:pic>
      <p:sp>
        <p:nvSpPr>
          <p:cNvPr id="7" name="Rectangle 6"/>
          <p:cNvSpPr/>
          <p:nvPr userDrawn="1"/>
        </p:nvSpPr>
        <p:spPr>
          <a:xfrm>
            <a:off x="0" y="0"/>
            <a:ext cx="9144000" cy="215900"/>
          </a:xfrm>
          <a:prstGeom prst="rect">
            <a:avLst/>
          </a:prstGeom>
          <a:solidFill>
            <a:srgbClr val="C220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Rectangle 7"/>
          <p:cNvSpPr/>
          <p:nvPr userDrawn="1"/>
        </p:nvSpPr>
        <p:spPr>
          <a:xfrm>
            <a:off x="0" y="990600"/>
            <a:ext cx="9144000" cy="58674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2" name="Title 1"/>
          <p:cNvSpPr>
            <a:spLocks noGrp="1"/>
          </p:cNvSpPr>
          <p:nvPr>
            <p:ph type="title"/>
          </p:nvPr>
        </p:nvSpPr>
        <p:spPr>
          <a:xfrm>
            <a:off x="457200" y="1072806"/>
            <a:ext cx="8229600" cy="1143000"/>
          </a:xfrm>
        </p:spPr>
        <p:txBody>
          <a:bodyPr lIns="0" tIns="0" rIns="0" bIns="0" anchor="ctr" anchorCtr="0">
            <a:normAutofit/>
          </a:bodyPr>
          <a:lstStyle>
            <a:lvl1pPr algn="l">
              <a:defRPr sz="3600" b="1" i="0">
                <a:solidFill>
                  <a:srgbClr val="C22026"/>
                </a:solidFill>
              </a:defRPr>
            </a:lvl1pPr>
          </a:lstStyle>
          <a:p>
            <a:r>
              <a:rPr lang="nl-NL" noProof="0" smtClean="0"/>
              <a:t>Klik om de stijl te bewerken</a:t>
            </a:r>
            <a:endParaRPr lang="nl-NL" noProof="0" dirty="0"/>
          </a:p>
        </p:txBody>
      </p:sp>
      <p:sp>
        <p:nvSpPr>
          <p:cNvPr id="3" name="Content Placeholder 2"/>
          <p:cNvSpPr>
            <a:spLocks noGrp="1"/>
          </p:cNvSpPr>
          <p:nvPr>
            <p:ph idx="1"/>
          </p:nvPr>
        </p:nvSpPr>
        <p:spPr>
          <a:xfrm>
            <a:off x="457200" y="2215806"/>
            <a:ext cx="8229600" cy="3910357"/>
          </a:xfrm>
        </p:spPr>
        <p:txBody>
          <a:bodyPr lIns="0" tIns="0" rIns="0" bIns="0">
            <a:normAutofit/>
          </a:bodyPr>
          <a:lstStyle>
            <a:lvl1pPr marL="271463" indent="-271463">
              <a:buClr>
                <a:srgbClr val="C22026"/>
              </a:buClr>
              <a:buFont typeface="Wingdings" charset="2"/>
              <a:buChar char="§"/>
              <a:defRPr sz="2400" baseline="0"/>
            </a:lvl1pPr>
            <a:lvl2pPr marL="533400" indent="-261938">
              <a:buClr>
                <a:srgbClr val="C22026"/>
              </a:buClr>
              <a:buFont typeface="Wingdings" charset="2"/>
              <a:buChar char="§"/>
              <a:defRPr sz="2400" baseline="0"/>
            </a:lvl2pPr>
            <a:lvl3pPr marL="804863" indent="-271463">
              <a:buClr>
                <a:srgbClr val="C22026"/>
              </a:buClr>
              <a:buFont typeface="Wingdings" charset="2"/>
              <a:buChar char="§"/>
              <a:defRPr sz="2400" baseline="0"/>
            </a:lvl3pPr>
            <a:lvl4pPr marL="1077913" indent="-273050">
              <a:buClr>
                <a:srgbClr val="C22026"/>
              </a:buClr>
              <a:buFont typeface="Wingdings" charset="2"/>
              <a:buChar char="§"/>
              <a:defRPr sz="2400" baseline="0"/>
            </a:lvl4pPr>
            <a:lvl5pPr marL="1349375" indent="-271463">
              <a:buClr>
                <a:srgbClr val="C22026"/>
              </a:buClr>
              <a:buFont typeface="Wingdings" charset="2"/>
              <a:buChar char="§"/>
              <a:defRPr sz="2400" baseline="0"/>
            </a:lvl5pPr>
          </a:lstStyle>
          <a:p>
            <a:pPr lvl="0"/>
            <a:r>
              <a:rPr lang="nl-NL" noProof="0" smtClean="0"/>
              <a:t>Klik om de modelstijlen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endParaRPr lang="nl-NL" noProof="0"/>
          </a:p>
        </p:txBody>
      </p:sp>
      <p:sp>
        <p:nvSpPr>
          <p:cNvPr id="5" name="Footer Placeholder 4"/>
          <p:cNvSpPr>
            <a:spLocks noGrp="1"/>
          </p:cNvSpPr>
          <p:nvPr>
            <p:ph type="ftr" sz="quarter" idx="11"/>
          </p:nvPr>
        </p:nvSpPr>
        <p:spPr>
          <a:xfrm>
            <a:off x="457200" y="6356350"/>
            <a:ext cx="5562600" cy="365125"/>
          </a:xfrm>
        </p:spPr>
        <p:txBody>
          <a:bodyPr lIns="0" tIns="0" rIns="0" bIns="0" anchor="ctr" anchorCtr="0"/>
          <a:lstStyle>
            <a:lvl1pPr algn="l">
              <a:defRPr/>
            </a:lvl1pPr>
          </a:lstStyle>
          <a:p>
            <a:endParaRPr lang="nl-NL" noProof="0" dirty="0"/>
          </a:p>
        </p:txBody>
      </p:sp>
      <p:sp>
        <p:nvSpPr>
          <p:cNvPr id="6" name="Slide Number Placeholder 5"/>
          <p:cNvSpPr>
            <a:spLocks noGrp="1"/>
          </p:cNvSpPr>
          <p:nvPr>
            <p:ph type="sldNum" sz="quarter" idx="12"/>
          </p:nvPr>
        </p:nvSpPr>
        <p:spPr/>
        <p:txBody>
          <a:bodyPr lIns="0" tIns="0" rIns="0" bIns="0"/>
          <a:lstStyle/>
          <a:p>
            <a:fld id="{E45BB751-80D0-6247-BA02-60582747485A}" type="slidenum">
              <a:rPr lang="nl-NL" noProof="0" smtClean="0"/>
              <a:pPr/>
              <a:t>‹nr.›</a:t>
            </a:fld>
            <a:endParaRPr lang="nl-NL" noProof="0" dirty="0"/>
          </a:p>
        </p:txBody>
      </p:sp>
      <p:sp>
        <p:nvSpPr>
          <p:cNvPr id="7" name="Rectangle 6"/>
          <p:cNvSpPr/>
          <p:nvPr userDrawn="1"/>
        </p:nvSpPr>
        <p:spPr>
          <a:xfrm>
            <a:off x="0" y="0"/>
            <a:ext cx="9144000" cy="215900"/>
          </a:xfrm>
          <a:prstGeom prst="rect">
            <a:avLst/>
          </a:prstGeom>
          <a:solidFill>
            <a:srgbClr val="C220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9" name="Picture 8" descr="logo_big.png"/>
          <p:cNvPicPr>
            <a:picLocks noChangeAspect="1"/>
          </p:cNvPicPr>
          <p:nvPr userDrawn="1"/>
        </p:nvPicPr>
        <p:blipFill>
          <a:blip r:embed="rId2"/>
          <a:stretch>
            <a:fillRect/>
          </a:stretch>
        </p:blipFill>
        <p:spPr>
          <a:xfrm>
            <a:off x="7378700" y="263341"/>
            <a:ext cx="1295400" cy="66375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NL"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noProof="0" smtClean="0"/>
              <a:t>Klik om de modelstijlen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endParaRPr lang="nl-NL" noProof="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nl-NL" noProof="0"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noProof="0"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BB751-80D0-6247-BA02-60582747485A}" type="slidenum">
              <a:rPr lang="nl-NL" noProof="0" smtClean="0"/>
              <a:pPr/>
              <a:t>‹nr.›</a:t>
            </a:fld>
            <a:endParaRPr lang="nl-NL" noProof="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mailto:bas.braeken@maverick-law.com" TargetMode="External"/><Relationship Id="rId7" Type="http://schemas.openxmlformats.org/officeDocument/2006/relationships/image" Target="../media/image10.jpe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hyperlink" Target="mailto:joris.ruigewaard@maverick-law.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925"/>
            <a:ext cx="7772400" cy="1470025"/>
          </a:xfrm>
        </p:spPr>
        <p:txBody>
          <a:bodyPr>
            <a:normAutofit/>
          </a:bodyPr>
          <a:lstStyle/>
          <a:p>
            <a:r>
              <a:rPr lang="nl-NL" sz="4000" dirty="0" smtClean="0">
                <a:latin typeface="Arial" panose="020B0604020202020204" pitchFamily="34" charset="0"/>
                <a:cs typeface="Arial" panose="020B0604020202020204" pitchFamily="34" charset="0"/>
              </a:rPr>
              <a:t>Cursus mededingingsrecht</a:t>
            </a:r>
            <a:endParaRPr lang="nl-NL" sz="40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371600" y="4533900"/>
            <a:ext cx="6400800" cy="1836924"/>
          </a:xfrm>
        </p:spPr>
        <p:txBody>
          <a:bodyPr>
            <a:normAutofit/>
          </a:bodyPr>
          <a:lstStyle/>
          <a:p>
            <a:r>
              <a:rPr lang="nl-NL" sz="3200" dirty="0" smtClean="0">
                <a:latin typeface="Arial" panose="020B0604020202020204" pitchFamily="34" charset="0"/>
                <a:cs typeface="Arial" panose="020B0604020202020204" pitchFamily="34" charset="0"/>
              </a:rPr>
              <a:t>Stichting Opleiding Advocaten </a:t>
            </a:r>
          </a:p>
          <a:p>
            <a:r>
              <a:rPr lang="nl-NL" dirty="0" smtClean="0">
                <a:latin typeface="Arial" panose="020B0604020202020204" pitchFamily="34" charset="0"/>
                <a:cs typeface="Arial" panose="020B0604020202020204" pitchFamily="34" charset="0"/>
              </a:rPr>
              <a:t>29 maart 2018</a:t>
            </a:r>
          </a:p>
          <a:p>
            <a:r>
              <a:rPr lang="nl-NL" dirty="0" smtClean="0">
                <a:latin typeface="Arial" panose="020B0604020202020204" pitchFamily="34" charset="0"/>
                <a:cs typeface="Arial" panose="020B0604020202020204" pitchFamily="34" charset="0"/>
              </a:rPr>
              <a:t>Martijn van de Hel &amp; Joris Ruigewaard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a:lnSpc>
                <a:spcPts val="4000"/>
              </a:lnSpc>
            </a:pPr>
            <a:r>
              <a:rPr lang="nl-NL" altLang="nl-NL" sz="3200" dirty="0">
                <a:latin typeface="Arial" panose="020B0604020202020204" pitchFamily="34" charset="0"/>
                <a:cs typeface="Arial" panose="020B0604020202020204" pitchFamily="34" charset="0"/>
              </a:rPr>
              <a:t>Agenda</a:t>
            </a:r>
          </a:p>
        </p:txBody>
      </p:sp>
      <p:sp>
        <p:nvSpPr>
          <p:cNvPr id="7171" name="Rectangle 3"/>
          <p:cNvSpPr>
            <a:spLocks noGrp="1" noChangeArrowheads="1"/>
          </p:cNvSpPr>
          <p:nvPr>
            <p:ph type="body" idx="1"/>
          </p:nvPr>
        </p:nvSpPr>
        <p:spPr/>
        <p:txBody>
          <a:bodyPr/>
          <a:lstStyle/>
          <a:p>
            <a:pPr marL="266700" indent="-266700">
              <a:lnSpc>
                <a:spcPts val="3000"/>
              </a:lnSpc>
              <a:buFontTx/>
              <a:buAutoNum type="arabicPeriod"/>
            </a:pPr>
            <a:r>
              <a:rPr lang="nl-NL" altLang="nl-NL" sz="1800" dirty="0" smtClean="0">
                <a:latin typeface="Arial" panose="020B0604020202020204" pitchFamily="34" charset="0"/>
                <a:cs typeface="Arial" panose="020B0604020202020204" pitchFamily="34" charset="0"/>
              </a:rPr>
              <a:t>Inleiding</a:t>
            </a:r>
          </a:p>
          <a:p>
            <a:pPr marL="266700" indent="-266700">
              <a:lnSpc>
                <a:spcPts val="3000"/>
              </a:lnSpc>
              <a:buFontTx/>
              <a:buAutoNum type="arabicPeriod"/>
            </a:pPr>
            <a:r>
              <a:rPr lang="nl-NL" altLang="nl-NL" sz="1800" dirty="0" smtClean="0">
                <a:latin typeface="Arial" panose="020B0604020202020204" pitchFamily="34" charset="0"/>
                <a:cs typeface="Arial" panose="020B0604020202020204" pitchFamily="34" charset="0"/>
              </a:rPr>
              <a:t>Juridisch kader</a:t>
            </a:r>
          </a:p>
          <a:p>
            <a:pPr marL="266700" indent="-266700">
              <a:lnSpc>
                <a:spcPts val="3000"/>
              </a:lnSpc>
              <a:buFontTx/>
              <a:buAutoNum type="arabicPeriod"/>
            </a:pPr>
            <a:r>
              <a:rPr lang="nl-NL" altLang="nl-NL" sz="1800" dirty="0" smtClean="0">
                <a:latin typeface="Arial" panose="020B0604020202020204" pitchFamily="34" charset="0"/>
                <a:cs typeface="Arial" panose="020B0604020202020204" pitchFamily="34" charset="0"/>
              </a:rPr>
              <a:t>Kartelverbod</a:t>
            </a:r>
          </a:p>
          <a:p>
            <a:pPr marL="547687" lvl="1" indent="-285750">
              <a:lnSpc>
                <a:spcPts val="3000"/>
              </a:lnSpc>
            </a:pPr>
            <a:r>
              <a:rPr lang="nl-NL" altLang="nl-NL" sz="1800" dirty="0" smtClean="0">
                <a:latin typeface="Arial" panose="020B0604020202020204" pitchFamily="34" charset="0"/>
                <a:cs typeface="Arial" panose="020B0604020202020204" pitchFamily="34" charset="0"/>
              </a:rPr>
              <a:t>Horizontale gedragingen</a:t>
            </a:r>
          </a:p>
          <a:p>
            <a:pPr marL="547687" lvl="1" indent="-285750">
              <a:lnSpc>
                <a:spcPts val="3000"/>
              </a:lnSpc>
            </a:pPr>
            <a:r>
              <a:rPr lang="nl-NL" altLang="nl-NL" sz="1800" dirty="0" smtClean="0">
                <a:latin typeface="Arial" panose="020B0604020202020204" pitchFamily="34" charset="0"/>
                <a:cs typeface="Arial" panose="020B0604020202020204" pitchFamily="34" charset="0"/>
              </a:rPr>
              <a:t>Verticale gedragingen</a:t>
            </a:r>
            <a:endParaRPr lang="nl-NL" altLang="nl-NL" sz="1800" dirty="0">
              <a:latin typeface="Arial" panose="020B0604020202020204" pitchFamily="34" charset="0"/>
              <a:cs typeface="Arial" panose="020B0604020202020204" pitchFamily="34" charset="0"/>
            </a:endParaRPr>
          </a:p>
          <a:p>
            <a:pPr marL="266700" indent="-266700">
              <a:lnSpc>
                <a:spcPts val="3000"/>
              </a:lnSpc>
              <a:buFontTx/>
              <a:buAutoNum type="arabicPeriod"/>
            </a:pPr>
            <a:r>
              <a:rPr lang="nl-NL" altLang="nl-NL" sz="1800" dirty="0" smtClean="0">
                <a:latin typeface="Arial" panose="020B0604020202020204" pitchFamily="34" charset="0"/>
                <a:cs typeface="Arial" panose="020B0604020202020204" pitchFamily="34" charset="0"/>
              </a:rPr>
              <a:t>Misbruik machtspositie</a:t>
            </a:r>
          </a:p>
          <a:p>
            <a:pPr marL="266700" indent="-266700">
              <a:lnSpc>
                <a:spcPts val="3000"/>
              </a:lnSpc>
              <a:buFontTx/>
              <a:buAutoNum type="arabicPeriod"/>
            </a:pPr>
            <a:r>
              <a:rPr lang="nl-NL" altLang="nl-NL" sz="1800" dirty="0" smtClean="0">
                <a:latin typeface="Arial" panose="020B0604020202020204" pitchFamily="34" charset="0"/>
                <a:cs typeface="Arial" panose="020B0604020202020204" pitchFamily="34" charset="0"/>
              </a:rPr>
              <a:t>Concentratietoezicht </a:t>
            </a:r>
            <a:endParaRPr lang="nl-NL" altLang="nl-NL" sz="1800" dirty="0">
              <a:latin typeface="Arial" panose="020B0604020202020204" pitchFamily="34" charset="0"/>
              <a:cs typeface="Arial" panose="020B0604020202020204" pitchFamily="34" charset="0"/>
            </a:endParaRPr>
          </a:p>
          <a:p>
            <a:pPr marL="266700" indent="-266700">
              <a:lnSpc>
                <a:spcPts val="3000"/>
              </a:lnSpc>
              <a:buFontTx/>
              <a:buAutoNum type="arabicPeriod"/>
            </a:pPr>
            <a:endParaRPr lang="nl-NL" altLang="nl-NL" sz="1800" dirty="0" smtClean="0">
              <a:latin typeface="Arial" panose="020B0604020202020204" pitchFamily="34" charset="0"/>
              <a:cs typeface="Arial" panose="020B0604020202020204" pitchFamily="34" charset="0"/>
            </a:endParaRPr>
          </a:p>
          <a:p>
            <a:pPr marL="0" indent="0">
              <a:lnSpc>
                <a:spcPts val="3000"/>
              </a:lnSpc>
              <a:buNone/>
            </a:pPr>
            <a:endParaRPr lang="nl-NL" altLang="nl-NL" sz="1600" dirty="0" smtClean="0">
              <a:latin typeface="Arial" panose="020B0604020202020204" pitchFamily="34" charset="0"/>
              <a:cs typeface="Arial" panose="020B0604020202020204" pitchFamily="34" charset="0"/>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2</a:t>
            </a:fld>
            <a:endParaRPr lang="nl-NL" noProof="0"/>
          </a:p>
        </p:txBody>
      </p:sp>
    </p:spTree>
    <p:extLst>
      <p:ext uri="{BB962C8B-B14F-4D97-AF65-F5344CB8AC3E}">
        <p14:creationId xmlns:p14="http://schemas.microsoft.com/office/powerpoint/2010/main" val="23254511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a:lnSpc>
                <a:spcPts val="4000"/>
              </a:lnSpc>
            </a:pPr>
            <a:r>
              <a:rPr lang="nl-NL" altLang="nl-NL" sz="3200" dirty="0" smtClean="0">
                <a:latin typeface="Arial" panose="020B0604020202020204" pitchFamily="34" charset="0"/>
                <a:cs typeface="Arial" panose="020B0604020202020204" pitchFamily="34" charset="0"/>
              </a:rPr>
              <a:t>Inleiding</a:t>
            </a:r>
            <a:endParaRPr lang="nl-NL" altLang="nl-NL" sz="3200" dirty="0">
              <a:latin typeface="Arial" panose="020B0604020202020204" pitchFamily="34" charset="0"/>
              <a:cs typeface="Arial" panose="020B0604020202020204" pitchFamily="34" charset="0"/>
            </a:endParaRPr>
          </a:p>
        </p:txBody>
      </p:sp>
      <p:sp>
        <p:nvSpPr>
          <p:cNvPr id="51203" name="Rectangle 3"/>
          <p:cNvSpPr>
            <a:spLocks noGrp="1" noChangeArrowheads="1"/>
          </p:cNvSpPr>
          <p:nvPr>
            <p:ph type="body" idx="1"/>
          </p:nvPr>
        </p:nvSpPr>
        <p:spPr/>
        <p:txBody>
          <a:bodyPr>
            <a:normAutofit/>
          </a:bodyPr>
          <a:lstStyle/>
          <a:p>
            <a:pPr>
              <a:lnSpc>
                <a:spcPts val="3000"/>
              </a:lnSpc>
            </a:pPr>
            <a:r>
              <a:rPr lang="nl-NL" altLang="nl-NL" sz="1800" dirty="0">
                <a:latin typeface="Arial" panose="020B0604020202020204" pitchFamily="34" charset="0"/>
                <a:cs typeface="Arial" panose="020B0604020202020204" pitchFamily="34" charset="0"/>
              </a:rPr>
              <a:t>Mededinging is concurrentie</a:t>
            </a:r>
          </a:p>
          <a:p>
            <a:pPr lvl="1">
              <a:lnSpc>
                <a:spcPts val="3000"/>
              </a:lnSpc>
              <a:buFont typeface="Wingdings" panose="05000000000000000000" pitchFamily="2" charset="2"/>
              <a:buChar char="§"/>
            </a:pPr>
            <a:r>
              <a:rPr lang="nl-NL" altLang="nl-NL" sz="1600" dirty="0">
                <a:latin typeface="Arial" panose="020B0604020202020204" pitchFamily="34" charset="0"/>
                <a:cs typeface="Arial" panose="020B0604020202020204" pitchFamily="34" charset="0"/>
              </a:rPr>
              <a:t>Verhoging levensstandaard </a:t>
            </a:r>
          </a:p>
          <a:p>
            <a:pPr lvl="1">
              <a:lnSpc>
                <a:spcPts val="3000"/>
              </a:lnSpc>
              <a:buFont typeface="Wingdings" panose="05000000000000000000" pitchFamily="2" charset="2"/>
              <a:buChar char="§"/>
            </a:pPr>
            <a:r>
              <a:rPr lang="nl-NL" altLang="nl-NL" sz="1600" dirty="0">
                <a:latin typeface="Arial" panose="020B0604020202020204" pitchFamily="34" charset="0"/>
                <a:cs typeface="Arial" panose="020B0604020202020204" pitchFamily="34" charset="0"/>
              </a:rPr>
              <a:t>Verhoging concurrentievermogen NL/EU</a:t>
            </a:r>
          </a:p>
          <a:p>
            <a:pPr lvl="1">
              <a:lnSpc>
                <a:spcPts val="3000"/>
              </a:lnSpc>
              <a:buFont typeface="Wingdings" panose="05000000000000000000" pitchFamily="2" charset="2"/>
              <a:buChar char="§"/>
            </a:pPr>
            <a:r>
              <a:rPr lang="nl-NL" altLang="nl-NL" sz="1600" dirty="0">
                <a:latin typeface="Arial" panose="020B0604020202020204" pitchFamily="34" charset="0"/>
                <a:cs typeface="Arial" panose="020B0604020202020204" pitchFamily="34" charset="0"/>
              </a:rPr>
              <a:t>Innovatie / lagere prijzen / </a:t>
            </a:r>
            <a:r>
              <a:rPr lang="nl-NL" altLang="nl-NL" sz="1600" dirty="0" smtClean="0">
                <a:latin typeface="Arial" panose="020B0604020202020204" pitchFamily="34" charset="0"/>
                <a:cs typeface="Arial" panose="020B0604020202020204" pitchFamily="34" charset="0"/>
              </a:rPr>
              <a:t>R&amp;D</a:t>
            </a:r>
            <a:endParaRPr lang="nl-NL" altLang="nl-NL" sz="1800" dirty="0" smtClean="0">
              <a:latin typeface="Arial" panose="020B0604020202020204" pitchFamily="34" charset="0"/>
              <a:cs typeface="Arial" panose="020B0604020202020204" pitchFamily="34" charset="0"/>
            </a:endParaRPr>
          </a:p>
          <a:p>
            <a:pPr>
              <a:lnSpc>
                <a:spcPts val="3000"/>
              </a:lnSpc>
            </a:pPr>
            <a:r>
              <a:rPr lang="nl-NL" altLang="nl-NL" sz="1800" dirty="0" smtClean="0">
                <a:latin typeface="Arial" panose="020B0604020202020204" pitchFamily="34" charset="0"/>
                <a:cs typeface="Arial" panose="020B0604020202020204" pitchFamily="34" charset="0"/>
              </a:rPr>
              <a:t>Doel </a:t>
            </a:r>
            <a:r>
              <a:rPr lang="nl-NL" altLang="nl-NL" sz="1800" dirty="0">
                <a:latin typeface="Arial" panose="020B0604020202020204" pitchFamily="34" charset="0"/>
                <a:cs typeface="Arial" panose="020B0604020202020204" pitchFamily="34" charset="0"/>
              </a:rPr>
              <a:t>mededingingsrecht is het bereiken van effectieve </a:t>
            </a:r>
            <a:r>
              <a:rPr lang="nl-NL" altLang="nl-NL" sz="1800" dirty="0" smtClean="0">
                <a:latin typeface="Arial" panose="020B0604020202020204" pitchFamily="34" charset="0"/>
                <a:cs typeface="Arial" panose="020B0604020202020204" pitchFamily="34" charset="0"/>
              </a:rPr>
              <a:t>concurrentie door het beschermen van de structuur van de markt en daarmee de mededinging als zodanig</a:t>
            </a:r>
          </a:p>
          <a:p>
            <a:pPr>
              <a:lnSpc>
                <a:spcPts val="3000"/>
              </a:lnSpc>
            </a:pPr>
            <a:r>
              <a:rPr lang="nl-NL" altLang="nl-NL" sz="1800" dirty="0" smtClean="0">
                <a:latin typeface="Arial" panose="020B0604020202020204" pitchFamily="34" charset="0"/>
                <a:cs typeface="Arial" panose="020B0604020202020204" pitchFamily="34" charset="0"/>
              </a:rPr>
              <a:t>Ontwikkeling inzet mededinging om bredere doelstelling te bereiken: ‘</a:t>
            </a:r>
            <a:r>
              <a:rPr lang="nl-NL" altLang="nl-NL" sz="1800" i="1" dirty="0" err="1" smtClean="0">
                <a:latin typeface="Arial" panose="020B0604020202020204" pitchFamily="34" charset="0"/>
                <a:cs typeface="Arial" panose="020B0604020202020204" pitchFamily="34" charset="0"/>
              </a:rPr>
              <a:t>fairness</a:t>
            </a:r>
            <a:r>
              <a:rPr lang="nl-NL" altLang="nl-NL" sz="1800" i="1" dirty="0" smtClean="0">
                <a:latin typeface="Arial" panose="020B0604020202020204" pitchFamily="34" charset="0"/>
                <a:cs typeface="Arial" panose="020B0604020202020204" pitchFamily="34" charset="0"/>
              </a:rPr>
              <a:t>’</a:t>
            </a:r>
            <a:endParaRPr lang="en-US" altLang="nl-NL" sz="1800" dirty="0">
              <a:latin typeface="Arial" panose="020B0604020202020204" pitchFamily="34" charset="0"/>
              <a:cs typeface="Arial" panose="020B0604020202020204" pitchFamily="34" charset="0"/>
            </a:endParaRPr>
          </a:p>
          <a:p>
            <a:pPr>
              <a:lnSpc>
                <a:spcPts val="3000"/>
              </a:lnSpc>
            </a:pPr>
            <a:endParaRPr lang="nl-NL" altLang="nl-NL" sz="1600" dirty="0"/>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3</a:t>
            </a:fld>
            <a:endParaRPr lang="nl-NL" noProof="0"/>
          </a:p>
        </p:txBody>
      </p:sp>
    </p:spTree>
    <p:extLst>
      <p:ext uri="{BB962C8B-B14F-4D97-AF65-F5344CB8AC3E}">
        <p14:creationId xmlns:p14="http://schemas.microsoft.com/office/powerpoint/2010/main" val="15699861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0124"/>
            <a:ext cx="9144000" cy="5857875"/>
          </a:xfrm>
          <a:prstGeom prst="rect">
            <a:avLst/>
          </a:prstGeom>
        </p:spPr>
      </p:pic>
      <p:sp>
        <p:nvSpPr>
          <p:cNvPr id="2" name="Titel 1"/>
          <p:cNvSpPr>
            <a:spLocks noGrp="1"/>
          </p:cNvSpPr>
          <p:nvPr>
            <p:ph type="title"/>
          </p:nvPr>
        </p:nvSpPr>
        <p:spPr/>
        <p:txBody>
          <a:bodyPr>
            <a:normAutofit/>
          </a:bodyPr>
          <a:lstStyle/>
          <a:p>
            <a:r>
              <a:rPr lang="nl-NL" dirty="0" smtClean="0">
                <a:latin typeface="Arial" panose="020B0604020202020204" pitchFamily="34" charset="0"/>
                <a:cs typeface="Arial" panose="020B0604020202020204" pitchFamily="34" charset="0"/>
              </a:rPr>
              <a:t>Juridisch kader</a:t>
            </a:r>
            <a:endParaRPr lang="nl-NL"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lstStyle/>
          <a:p>
            <a:endParaRPr lang="nl-NL" dirty="0" smtClean="0"/>
          </a:p>
          <a:p>
            <a:endParaRPr lang="nl-NL" dirty="0"/>
          </a:p>
          <a:p>
            <a:endParaRPr lang="nl-NL" dirty="0" smtClean="0"/>
          </a:p>
          <a:p>
            <a:endParaRPr lang="nl-NL" dirty="0"/>
          </a:p>
          <a:p>
            <a:endParaRPr lang="nl-NL" dirty="0"/>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4</a:t>
            </a:fld>
            <a:endParaRPr lang="nl-NL" noProof="0"/>
          </a:p>
        </p:txBody>
      </p:sp>
    </p:spTree>
    <p:extLst>
      <p:ext uri="{BB962C8B-B14F-4D97-AF65-F5344CB8AC3E}">
        <p14:creationId xmlns:p14="http://schemas.microsoft.com/office/powerpoint/2010/main" val="4991105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lnSpc>
                <a:spcPts val="4000"/>
              </a:lnSpc>
            </a:pPr>
            <a:r>
              <a:rPr lang="nl-NL" altLang="nl-NL" sz="3200" dirty="0">
                <a:latin typeface="Arial" panose="020B0604020202020204" pitchFamily="34" charset="0"/>
                <a:cs typeface="Arial" panose="020B0604020202020204" pitchFamily="34" charset="0"/>
              </a:rPr>
              <a:t>T</a:t>
            </a:r>
            <a:r>
              <a:rPr lang="nl-NL" altLang="nl-NL" sz="3200" dirty="0" smtClean="0">
                <a:latin typeface="Arial" panose="020B0604020202020204" pitchFamily="34" charset="0"/>
                <a:cs typeface="Arial" panose="020B0604020202020204" pitchFamily="34" charset="0"/>
              </a:rPr>
              <a:t>oezichthouders</a:t>
            </a:r>
            <a:endParaRPr lang="nl-NL" altLang="nl-NL" sz="2800" dirty="0">
              <a:latin typeface="Arial" panose="020B0604020202020204" pitchFamily="34" charset="0"/>
              <a:cs typeface="Arial" panose="020B0604020202020204" pitchFamily="34" charset="0"/>
            </a:endParaRPr>
          </a:p>
        </p:txBody>
      </p:sp>
      <p:sp>
        <p:nvSpPr>
          <p:cNvPr id="8195" name="Rectangle 3"/>
          <p:cNvSpPr>
            <a:spLocks noGrp="1" noChangeArrowheads="1"/>
          </p:cNvSpPr>
          <p:nvPr>
            <p:ph type="body" idx="1"/>
          </p:nvPr>
        </p:nvSpPr>
        <p:spPr>
          <a:xfrm>
            <a:off x="457200" y="2215806"/>
            <a:ext cx="8229600" cy="4070694"/>
          </a:xfrm>
        </p:spPr>
        <p:txBody>
          <a:bodyPr>
            <a:normAutofit/>
          </a:bodyPr>
          <a:lstStyle/>
          <a:p>
            <a:pPr marL="266700" lvl="1" indent="-266700">
              <a:lnSpc>
                <a:spcPts val="3000"/>
              </a:lnSpc>
            </a:pPr>
            <a:r>
              <a:rPr lang="nl-NL" altLang="nl-NL" sz="2000" dirty="0" smtClean="0">
                <a:latin typeface="Arial" panose="020B0604020202020204" pitchFamily="34" charset="0"/>
                <a:cs typeface="Arial" panose="020B0604020202020204" pitchFamily="34" charset="0"/>
              </a:rPr>
              <a:t>Autoriteit Consument &amp; Markt (ACM)</a:t>
            </a:r>
          </a:p>
          <a:p>
            <a:pPr marL="538163" lvl="2" indent="-266700">
              <a:lnSpc>
                <a:spcPts val="3000"/>
              </a:lnSpc>
            </a:pPr>
            <a:r>
              <a:rPr lang="nl-NL" altLang="nl-NL" sz="2000" dirty="0" smtClean="0">
                <a:latin typeface="Arial" panose="020B0604020202020204" pitchFamily="34" charset="0"/>
                <a:cs typeface="Arial" panose="020B0604020202020204" pitchFamily="34" charset="0"/>
              </a:rPr>
              <a:t>Voor 1 april 2013 individuele toezichthouders NMa, OPTA en Consumentenautoriteit</a:t>
            </a:r>
          </a:p>
          <a:p>
            <a:pPr marL="538163" lvl="2" indent="-266700">
              <a:lnSpc>
                <a:spcPts val="3000"/>
              </a:lnSpc>
            </a:pPr>
            <a:r>
              <a:rPr lang="nl-NL" altLang="nl-NL" sz="2000" dirty="0" smtClean="0">
                <a:latin typeface="Arial" panose="020B0604020202020204" pitchFamily="34" charset="0"/>
                <a:cs typeface="Arial" panose="020B0604020202020204" pitchFamily="34" charset="0"/>
              </a:rPr>
              <a:t>NL + EU mededingingsrecht</a:t>
            </a:r>
          </a:p>
          <a:p>
            <a:pPr marL="266700" lvl="1" indent="-266700">
              <a:lnSpc>
                <a:spcPts val="3000"/>
              </a:lnSpc>
            </a:pPr>
            <a:r>
              <a:rPr lang="nl-NL" altLang="nl-NL" sz="2000" dirty="0" smtClean="0">
                <a:latin typeface="Arial" panose="020B0604020202020204" pitchFamily="34" charset="0"/>
                <a:cs typeface="Arial" panose="020B0604020202020204" pitchFamily="34" charset="0"/>
              </a:rPr>
              <a:t>Europese Commissie</a:t>
            </a:r>
          </a:p>
          <a:p>
            <a:pPr marL="538163" lvl="2" indent="-266700">
              <a:lnSpc>
                <a:spcPts val="3000"/>
              </a:lnSpc>
            </a:pPr>
            <a:r>
              <a:rPr lang="nl-NL" altLang="nl-NL" sz="2000" dirty="0" smtClean="0">
                <a:latin typeface="Arial" panose="020B0604020202020204" pitchFamily="34" charset="0"/>
                <a:cs typeface="Arial" panose="020B0604020202020204" pitchFamily="34" charset="0"/>
              </a:rPr>
              <a:t>EU mededingingsrecht</a:t>
            </a:r>
          </a:p>
          <a:p>
            <a:pPr marL="266700" lvl="1" indent="-266700">
              <a:lnSpc>
                <a:spcPts val="3000"/>
              </a:lnSpc>
            </a:pPr>
            <a:r>
              <a:rPr lang="nl-NL" altLang="nl-NL" sz="2000" dirty="0" smtClean="0">
                <a:latin typeface="Arial" panose="020B0604020202020204" pitchFamily="34" charset="0"/>
                <a:cs typeface="Arial" panose="020B0604020202020204" pitchFamily="34" charset="0"/>
              </a:rPr>
              <a:t>Rechtelijke macht (civiel en administratief)</a:t>
            </a:r>
          </a:p>
          <a:p>
            <a:pPr marL="538163" lvl="2" indent="-266700">
              <a:lnSpc>
                <a:spcPts val="3000"/>
              </a:lnSpc>
            </a:pPr>
            <a:r>
              <a:rPr lang="nl-NL" altLang="nl-NL" sz="2000" dirty="0">
                <a:latin typeface="Arial" panose="020B0604020202020204" pitchFamily="34" charset="0"/>
                <a:cs typeface="Arial" panose="020B0604020202020204" pitchFamily="34" charset="0"/>
              </a:rPr>
              <a:t>NL + EU </a:t>
            </a:r>
            <a:r>
              <a:rPr lang="nl-NL" altLang="nl-NL" sz="2000" dirty="0" smtClean="0">
                <a:latin typeface="Arial" panose="020B0604020202020204" pitchFamily="34" charset="0"/>
                <a:cs typeface="Arial" panose="020B0604020202020204" pitchFamily="34" charset="0"/>
              </a:rPr>
              <a:t>mededingingsrecht</a:t>
            </a:r>
          </a:p>
          <a:p>
            <a:pPr lvl="2">
              <a:lnSpc>
                <a:spcPts val="3000"/>
              </a:lnSpc>
            </a:pPr>
            <a:endParaRPr lang="nl-NL" altLang="nl-NL" sz="1800" dirty="0">
              <a:latin typeface="Arial" panose="020B0604020202020204" pitchFamily="34" charset="0"/>
              <a:cs typeface="Arial" panose="020B0604020202020204" pitchFamily="34" charset="0"/>
            </a:endParaRPr>
          </a:p>
          <a:p>
            <a:pPr>
              <a:lnSpc>
                <a:spcPts val="3000"/>
              </a:lnSpc>
            </a:pPr>
            <a:endParaRPr lang="nl-NL" altLang="nl-NL" sz="1800" dirty="0"/>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5</a:t>
            </a:fld>
            <a:endParaRPr lang="nl-NL" noProof="0"/>
          </a:p>
        </p:txBody>
      </p:sp>
    </p:spTree>
    <p:extLst>
      <p:ext uri="{BB962C8B-B14F-4D97-AF65-F5344CB8AC3E}">
        <p14:creationId xmlns:p14="http://schemas.microsoft.com/office/powerpoint/2010/main" val="10568937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lnSpc>
                <a:spcPts val="4000"/>
              </a:lnSpc>
            </a:pPr>
            <a:r>
              <a:rPr lang="nl-NL" altLang="nl-NL" sz="3200" dirty="0">
                <a:latin typeface="Arial" panose="020B0604020202020204" pitchFamily="34" charset="0"/>
                <a:cs typeface="Arial" panose="020B0604020202020204" pitchFamily="34" charset="0"/>
              </a:rPr>
              <a:t>W</a:t>
            </a:r>
            <a:r>
              <a:rPr lang="nl-NL" altLang="nl-NL" sz="3200" dirty="0" smtClean="0">
                <a:latin typeface="Arial" panose="020B0604020202020204" pitchFamily="34" charset="0"/>
                <a:cs typeface="Arial" panose="020B0604020202020204" pitchFamily="34" charset="0"/>
              </a:rPr>
              <a:t>et- en regelgeving</a:t>
            </a:r>
            <a:endParaRPr lang="nl-NL" altLang="nl-NL" sz="2800" dirty="0">
              <a:latin typeface="Arial" panose="020B0604020202020204" pitchFamily="34" charset="0"/>
              <a:cs typeface="Arial" panose="020B0604020202020204" pitchFamily="34" charset="0"/>
            </a:endParaRPr>
          </a:p>
        </p:txBody>
      </p:sp>
      <p:sp>
        <p:nvSpPr>
          <p:cNvPr id="8195" name="Rectangle 3"/>
          <p:cNvSpPr>
            <a:spLocks noGrp="1" noChangeArrowheads="1"/>
          </p:cNvSpPr>
          <p:nvPr>
            <p:ph type="body" idx="1"/>
          </p:nvPr>
        </p:nvSpPr>
        <p:spPr>
          <a:xfrm>
            <a:off x="457200" y="2215806"/>
            <a:ext cx="8229600" cy="4070694"/>
          </a:xfrm>
        </p:spPr>
        <p:txBody>
          <a:bodyPr>
            <a:normAutofit fontScale="25000" lnSpcReduction="20000"/>
          </a:bodyPr>
          <a:lstStyle/>
          <a:p>
            <a:pPr marL="266700" lvl="1" indent="-266700">
              <a:lnSpc>
                <a:spcPts val="3000"/>
              </a:lnSpc>
            </a:pPr>
            <a:r>
              <a:rPr lang="nl-NL" altLang="nl-NL" sz="6400" dirty="0" smtClean="0">
                <a:latin typeface="Arial" panose="020B0604020202020204" pitchFamily="34" charset="0"/>
                <a:cs typeface="Arial" panose="020B0604020202020204" pitchFamily="34" charset="0"/>
              </a:rPr>
              <a:t>NL wetgeving (effect binnen NL): </a:t>
            </a:r>
            <a:endParaRPr lang="nl-NL" altLang="nl-NL" sz="6400" dirty="0">
              <a:latin typeface="Arial" panose="020B0604020202020204" pitchFamily="34" charset="0"/>
              <a:cs typeface="Arial" panose="020B0604020202020204" pitchFamily="34" charset="0"/>
            </a:endParaRPr>
          </a:p>
          <a:p>
            <a:pPr marL="542925" lvl="2" indent="-276225">
              <a:lnSpc>
                <a:spcPts val="3000"/>
              </a:lnSpc>
              <a:tabLst>
                <a:tab pos="895350" algn="l"/>
              </a:tabLst>
            </a:pPr>
            <a:r>
              <a:rPr lang="nl-NL" altLang="nl-NL" sz="6400" dirty="0">
                <a:latin typeface="Arial" panose="020B0604020202020204" pitchFamily="34" charset="0"/>
                <a:cs typeface="Arial" panose="020B0604020202020204" pitchFamily="34" charset="0"/>
              </a:rPr>
              <a:t>Instellingswet (instelling ACM) / </a:t>
            </a:r>
            <a:r>
              <a:rPr lang="nl-NL" altLang="nl-NL" sz="6400" dirty="0" smtClean="0">
                <a:latin typeface="Arial" panose="020B0604020202020204" pitchFamily="34" charset="0"/>
                <a:cs typeface="Arial" panose="020B0604020202020204" pitchFamily="34" charset="0"/>
              </a:rPr>
              <a:t>AWB (</a:t>
            </a:r>
            <a:r>
              <a:rPr lang="nl-NL" altLang="nl-NL" sz="6400" dirty="0">
                <a:latin typeface="Arial" panose="020B0604020202020204" pitchFamily="34" charset="0"/>
                <a:cs typeface="Arial" panose="020B0604020202020204" pitchFamily="34" charset="0"/>
              </a:rPr>
              <a:t>algemene bevoegdheden/procedures ACM)</a:t>
            </a:r>
          </a:p>
          <a:p>
            <a:pPr marL="542925" lvl="2" indent="-276225">
              <a:lnSpc>
                <a:spcPts val="3000"/>
              </a:lnSpc>
              <a:tabLst>
                <a:tab pos="895350" algn="l"/>
              </a:tabLst>
            </a:pPr>
            <a:r>
              <a:rPr lang="nl-NL" altLang="nl-NL" sz="6400" dirty="0">
                <a:latin typeface="Arial" panose="020B0604020202020204" pitchFamily="34" charset="0"/>
                <a:cs typeface="Arial" panose="020B0604020202020204" pitchFamily="34" charset="0"/>
              </a:rPr>
              <a:t>Mededingingswet (materiële mededingingsregels) </a:t>
            </a:r>
          </a:p>
          <a:p>
            <a:pPr marL="809625" lvl="3" indent="-266700">
              <a:lnSpc>
                <a:spcPts val="3000"/>
              </a:lnSpc>
            </a:pPr>
            <a:r>
              <a:rPr lang="nl-NL" altLang="nl-NL" sz="6400" dirty="0">
                <a:latin typeface="Arial" panose="020B0604020202020204" pitchFamily="34" charset="0"/>
                <a:cs typeface="Arial" panose="020B0604020202020204" pitchFamily="34" charset="0"/>
              </a:rPr>
              <a:t>Secundaire wetgeving: bekendmakingen, beleidsregels en richtsnoeren </a:t>
            </a:r>
          </a:p>
          <a:p>
            <a:pPr marL="266700" lvl="1" indent="-266700">
              <a:lnSpc>
                <a:spcPts val="3000"/>
              </a:lnSpc>
            </a:pPr>
            <a:endParaRPr lang="nl-NL" altLang="nl-NL" sz="6400" dirty="0" smtClean="0">
              <a:latin typeface="Arial" panose="020B0604020202020204" pitchFamily="34" charset="0"/>
              <a:cs typeface="Arial" panose="020B0604020202020204" pitchFamily="34" charset="0"/>
            </a:endParaRPr>
          </a:p>
          <a:p>
            <a:pPr marL="266700" lvl="1" indent="-266700">
              <a:lnSpc>
                <a:spcPts val="3000"/>
              </a:lnSpc>
            </a:pPr>
            <a:r>
              <a:rPr lang="nl-NL" altLang="nl-NL" sz="6400" dirty="0" smtClean="0">
                <a:latin typeface="Arial" panose="020B0604020202020204" pitchFamily="34" charset="0"/>
                <a:cs typeface="Arial" panose="020B0604020202020204" pitchFamily="34" charset="0"/>
              </a:rPr>
              <a:t>EU wetgeving (effect binnen EU): </a:t>
            </a:r>
          </a:p>
          <a:p>
            <a:pPr marL="542925" lvl="2" indent="-276225">
              <a:lnSpc>
                <a:spcPct val="170000"/>
              </a:lnSpc>
            </a:pPr>
            <a:r>
              <a:rPr lang="nl-NL" altLang="nl-NL" sz="6400" dirty="0">
                <a:latin typeface="Arial" panose="020B0604020202020204" pitchFamily="34" charset="0"/>
                <a:cs typeface="Arial" panose="020B0604020202020204" pitchFamily="34" charset="0"/>
              </a:rPr>
              <a:t>Verdrag betreffende Werking Europese Unie (VWEU of Werkingsverdrag)</a:t>
            </a:r>
          </a:p>
          <a:p>
            <a:pPr marL="809625" lvl="3" indent="-266700">
              <a:lnSpc>
                <a:spcPct val="170000"/>
              </a:lnSpc>
            </a:pPr>
            <a:r>
              <a:rPr lang="nl-NL" altLang="nl-NL" sz="6400" dirty="0">
                <a:latin typeface="Arial" panose="020B0604020202020204" pitchFamily="34" charset="0"/>
                <a:cs typeface="Arial" panose="020B0604020202020204" pitchFamily="34" charset="0"/>
              </a:rPr>
              <a:t>Secundaire wetgeving: verordeningen, richtlijnen, bekendmakingen en </a:t>
            </a:r>
            <a:r>
              <a:rPr lang="nl-NL" altLang="nl-NL" sz="6400" dirty="0" smtClean="0">
                <a:latin typeface="Arial" panose="020B0604020202020204" pitchFamily="34" charset="0"/>
                <a:cs typeface="Arial" panose="020B0604020202020204" pitchFamily="34" charset="0"/>
              </a:rPr>
              <a:t>richtsnoeren</a:t>
            </a:r>
            <a:endParaRPr lang="nl-NL" altLang="nl-NL" sz="1600" dirty="0" smtClean="0">
              <a:latin typeface="Arial" panose="020B0604020202020204" pitchFamily="34" charset="0"/>
              <a:cs typeface="Arial" panose="020B0604020202020204" pitchFamily="34" charset="0"/>
            </a:endParaRPr>
          </a:p>
          <a:p>
            <a:pPr lvl="2">
              <a:lnSpc>
                <a:spcPts val="3000"/>
              </a:lnSpc>
            </a:pPr>
            <a:endParaRPr lang="nl-NL" altLang="nl-NL" sz="1600" dirty="0">
              <a:latin typeface="Arial" panose="020B0604020202020204" pitchFamily="34" charset="0"/>
              <a:cs typeface="Arial" panose="020B0604020202020204" pitchFamily="34" charset="0"/>
            </a:endParaRPr>
          </a:p>
          <a:p>
            <a:pPr>
              <a:lnSpc>
                <a:spcPts val="3000"/>
              </a:lnSpc>
            </a:pPr>
            <a:endParaRPr lang="nl-NL" altLang="nl-NL" sz="1600" dirty="0"/>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6</a:t>
            </a:fld>
            <a:endParaRPr lang="nl-NL" noProof="0"/>
          </a:p>
        </p:txBody>
      </p:sp>
    </p:spTree>
    <p:extLst>
      <p:ext uri="{BB962C8B-B14F-4D97-AF65-F5344CB8AC3E}">
        <p14:creationId xmlns:p14="http://schemas.microsoft.com/office/powerpoint/2010/main" val="25314383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Afbakening: begrip onderneming</a:t>
            </a:r>
            <a:endParaRPr lang="nl-NL" altLang="nl-NL" sz="2800" dirty="0">
              <a:latin typeface="Arial" panose="020B0604020202020204" pitchFamily="34" charset="0"/>
              <a:cs typeface="Arial" panose="020B0604020202020204" pitchFamily="34" charset="0"/>
            </a:endParaRPr>
          </a:p>
        </p:txBody>
      </p:sp>
      <p:sp>
        <p:nvSpPr>
          <p:cNvPr id="8195" name="Rectangle 3"/>
          <p:cNvSpPr>
            <a:spLocks noGrp="1" noChangeArrowheads="1"/>
          </p:cNvSpPr>
          <p:nvPr>
            <p:ph type="body" idx="1"/>
          </p:nvPr>
        </p:nvSpPr>
        <p:spPr>
          <a:xfrm>
            <a:off x="457200" y="2215806"/>
            <a:ext cx="8229600" cy="4070694"/>
          </a:xfrm>
        </p:spPr>
        <p:txBody>
          <a:bodyPr>
            <a:normAutofit fontScale="62500" lnSpcReduction="20000"/>
          </a:bodyPr>
          <a:lstStyle/>
          <a:p>
            <a:pPr marL="266700" lvl="1" indent="-266700">
              <a:lnSpc>
                <a:spcPts val="3000"/>
              </a:lnSpc>
            </a:pPr>
            <a:r>
              <a:rPr lang="nl-NL" altLang="nl-NL" sz="2900" dirty="0" smtClean="0">
                <a:latin typeface="Arial" panose="020B0604020202020204" pitchFamily="34" charset="0"/>
                <a:cs typeface="Arial" panose="020B0604020202020204" pitchFamily="34" charset="0"/>
              </a:rPr>
              <a:t>Mw </a:t>
            </a:r>
            <a:r>
              <a:rPr lang="nl-NL" altLang="nl-NL" sz="2900" dirty="0">
                <a:latin typeface="Arial" panose="020B0604020202020204" pitchFamily="34" charset="0"/>
                <a:cs typeface="Arial" panose="020B0604020202020204" pitchFamily="34" charset="0"/>
              </a:rPr>
              <a:t>en VWEU zijn uitsluitend van toepassing op ondernemingen. </a:t>
            </a:r>
            <a:r>
              <a:rPr lang="nl-NL" altLang="nl-NL" sz="2900" dirty="0" smtClean="0">
                <a:latin typeface="Arial" panose="020B0604020202020204" pitchFamily="34" charset="0"/>
                <a:cs typeface="Arial" panose="020B0604020202020204" pitchFamily="34" charset="0"/>
              </a:rPr>
              <a:t>Begrip onderneming: </a:t>
            </a:r>
            <a:r>
              <a:rPr lang="nl-NL" altLang="nl-NL" sz="2900" dirty="0">
                <a:latin typeface="Arial" panose="020B0604020202020204" pitchFamily="34" charset="0"/>
                <a:cs typeface="Arial" panose="020B0604020202020204" pitchFamily="34" charset="0"/>
              </a:rPr>
              <a:t>‘</a:t>
            </a:r>
            <a:r>
              <a:rPr lang="nl-NL" altLang="nl-NL" sz="2900" i="1" dirty="0">
                <a:latin typeface="Arial" panose="020B0604020202020204" pitchFamily="34" charset="0"/>
                <a:cs typeface="Arial" panose="020B0604020202020204" pitchFamily="34" charset="0"/>
              </a:rPr>
              <a:t>elke eenheid die een economische activiteit uitoefent, ongeacht haar rechtsvorm en de wijze waarop zij  </a:t>
            </a:r>
            <a:r>
              <a:rPr lang="nl-NL" altLang="nl-NL" sz="2900" i="1" dirty="0" smtClean="0">
                <a:latin typeface="Arial" panose="020B0604020202020204" pitchFamily="34" charset="0"/>
                <a:cs typeface="Arial" panose="020B0604020202020204" pitchFamily="34" charset="0"/>
              </a:rPr>
              <a:t>wordt </a:t>
            </a:r>
            <a:r>
              <a:rPr lang="nl-NL" altLang="nl-NL" sz="2900" i="1" dirty="0">
                <a:latin typeface="Arial" panose="020B0604020202020204" pitchFamily="34" charset="0"/>
                <a:cs typeface="Arial" panose="020B0604020202020204" pitchFamily="34" charset="0"/>
              </a:rPr>
              <a:t>gefinancierd</a:t>
            </a:r>
            <a:r>
              <a:rPr lang="nl-NL" altLang="nl-NL" sz="2900" dirty="0">
                <a:latin typeface="Arial" panose="020B0604020202020204" pitchFamily="34" charset="0"/>
                <a:cs typeface="Arial" panose="020B0604020202020204" pitchFamily="34" charset="0"/>
              </a:rPr>
              <a:t>’</a:t>
            </a:r>
          </a:p>
          <a:p>
            <a:pPr marL="266700" lvl="1" indent="-266700">
              <a:lnSpc>
                <a:spcPts val="3000"/>
              </a:lnSpc>
            </a:pPr>
            <a:endParaRPr lang="nl-NL" sz="2900" dirty="0" smtClean="0">
              <a:latin typeface="Arial" panose="020B0604020202020204" pitchFamily="34" charset="0"/>
              <a:cs typeface="Arial" panose="020B0604020202020204" pitchFamily="34" charset="0"/>
            </a:endParaRPr>
          </a:p>
          <a:p>
            <a:pPr marL="266700" lvl="1" indent="-266700">
              <a:lnSpc>
                <a:spcPts val="3000"/>
              </a:lnSpc>
            </a:pPr>
            <a:r>
              <a:rPr lang="nl-NL" sz="2900" dirty="0" smtClean="0">
                <a:latin typeface="Arial" panose="020B0604020202020204" pitchFamily="34" charset="0"/>
                <a:cs typeface="Arial" panose="020B0604020202020204" pitchFamily="34" charset="0"/>
              </a:rPr>
              <a:t>Begrip </a:t>
            </a:r>
            <a:r>
              <a:rPr lang="nl-NL" sz="2900" dirty="0">
                <a:latin typeface="Arial" panose="020B0604020202020204" pitchFamily="34" charset="0"/>
                <a:cs typeface="Arial" panose="020B0604020202020204" pitchFamily="34" charset="0"/>
              </a:rPr>
              <a:t>economische activiteit: ‘</a:t>
            </a:r>
            <a:r>
              <a:rPr lang="nl-NL" sz="2900" i="1" dirty="0">
                <a:latin typeface="Arial" panose="020B0604020202020204" pitchFamily="34" charset="0"/>
                <a:cs typeface="Arial" panose="020B0604020202020204" pitchFamily="34" charset="0"/>
              </a:rPr>
              <a:t>iedere activiteit die bestaat uit een op de markt leveren van goederen of diensten, in het bijzonder tegen betaling en wanneer daarbij economisch risico gedragen wordt.</a:t>
            </a:r>
            <a:r>
              <a:rPr lang="nl-NL" sz="2900" dirty="0">
                <a:latin typeface="Arial" panose="020B0604020202020204" pitchFamily="34" charset="0"/>
                <a:cs typeface="Arial" panose="020B0604020202020204" pitchFamily="34" charset="0"/>
              </a:rPr>
              <a:t>’</a:t>
            </a:r>
          </a:p>
          <a:p>
            <a:pPr marL="266700" lvl="1" indent="-266700">
              <a:lnSpc>
                <a:spcPts val="3000"/>
              </a:lnSpc>
            </a:pPr>
            <a:endParaRPr lang="nl-NL" sz="2900" dirty="0">
              <a:latin typeface="Arial" panose="020B0604020202020204" pitchFamily="34" charset="0"/>
              <a:cs typeface="Arial" panose="020B0604020202020204" pitchFamily="34" charset="0"/>
            </a:endParaRPr>
          </a:p>
          <a:p>
            <a:pPr marL="266700" lvl="1" indent="-266700">
              <a:lnSpc>
                <a:spcPts val="3000"/>
              </a:lnSpc>
            </a:pPr>
            <a:r>
              <a:rPr lang="nl-NL" sz="2900" dirty="0" smtClean="0">
                <a:latin typeface="Arial" panose="020B0604020202020204" pitchFamily="34" charset="0"/>
                <a:cs typeface="Arial" panose="020B0604020202020204" pitchFamily="34" charset="0"/>
              </a:rPr>
              <a:t>Uitzonderingen: activiteiten </a:t>
            </a:r>
            <a:r>
              <a:rPr lang="nl-NL" sz="2900" dirty="0">
                <a:latin typeface="Arial" panose="020B0604020202020204" pitchFamily="34" charset="0"/>
                <a:cs typeface="Arial" panose="020B0604020202020204" pitchFamily="34" charset="0"/>
              </a:rPr>
              <a:t>van zuiver sociale </a:t>
            </a:r>
            <a:r>
              <a:rPr lang="nl-NL" sz="2900" dirty="0" smtClean="0">
                <a:latin typeface="Arial" panose="020B0604020202020204" pitchFamily="34" charset="0"/>
                <a:cs typeface="Arial" panose="020B0604020202020204" pitchFamily="34" charset="0"/>
              </a:rPr>
              <a:t>aard en uitoefening </a:t>
            </a:r>
            <a:r>
              <a:rPr lang="nl-NL" sz="2900" dirty="0">
                <a:latin typeface="Arial" panose="020B0604020202020204" pitchFamily="34" charset="0"/>
                <a:cs typeface="Arial" panose="020B0604020202020204" pitchFamily="34" charset="0"/>
              </a:rPr>
              <a:t>typische </a:t>
            </a:r>
            <a:r>
              <a:rPr lang="nl-NL" sz="2900" dirty="0" smtClean="0">
                <a:latin typeface="Arial" panose="020B0604020202020204" pitchFamily="34" charset="0"/>
                <a:cs typeface="Arial" panose="020B0604020202020204" pitchFamily="34" charset="0"/>
              </a:rPr>
              <a:t>overheidsactiviteiten</a:t>
            </a:r>
            <a:endParaRPr lang="nl-NL" altLang="nl-NL" sz="6400" dirty="0" smtClean="0">
              <a:latin typeface="Arial" panose="020B0604020202020204" pitchFamily="34" charset="0"/>
              <a:cs typeface="Arial" panose="020B0604020202020204" pitchFamily="34" charset="0"/>
            </a:endParaRPr>
          </a:p>
          <a:p>
            <a:pPr marL="266700" lvl="1" indent="-266700">
              <a:lnSpc>
                <a:spcPts val="3000"/>
              </a:lnSpc>
            </a:pPr>
            <a:endParaRPr lang="nl-NL" altLang="nl-NL" sz="6400" dirty="0">
              <a:latin typeface="Arial" panose="020B0604020202020204" pitchFamily="34" charset="0"/>
              <a:cs typeface="Arial" panose="020B0604020202020204" pitchFamily="34" charset="0"/>
            </a:endParaRPr>
          </a:p>
          <a:p>
            <a:pPr marL="266700" lvl="1" indent="-266700">
              <a:lnSpc>
                <a:spcPts val="3000"/>
              </a:lnSpc>
            </a:pPr>
            <a:endParaRPr lang="nl-NL" altLang="nl-NL" sz="6400" dirty="0">
              <a:latin typeface="Arial" panose="020B0604020202020204" pitchFamily="34" charset="0"/>
              <a:cs typeface="Arial" panose="020B0604020202020204" pitchFamily="34" charset="0"/>
            </a:endParaRPr>
          </a:p>
          <a:p>
            <a:pPr marL="266700" lvl="1" indent="-266700">
              <a:lnSpc>
                <a:spcPts val="3000"/>
              </a:lnSpc>
            </a:pPr>
            <a:endParaRPr lang="nl-NL" altLang="nl-NL" sz="6400" dirty="0" smtClean="0">
              <a:latin typeface="Arial" panose="020B0604020202020204" pitchFamily="34" charset="0"/>
              <a:cs typeface="Arial" panose="020B0604020202020204" pitchFamily="34" charset="0"/>
            </a:endParaRPr>
          </a:p>
          <a:p>
            <a:pPr lvl="2">
              <a:lnSpc>
                <a:spcPts val="3000"/>
              </a:lnSpc>
            </a:pPr>
            <a:endParaRPr lang="nl-NL" altLang="nl-NL" sz="1600" dirty="0">
              <a:latin typeface="Arial" panose="020B0604020202020204" pitchFamily="34" charset="0"/>
              <a:cs typeface="Arial" panose="020B0604020202020204" pitchFamily="34" charset="0"/>
            </a:endParaRPr>
          </a:p>
          <a:p>
            <a:pPr>
              <a:lnSpc>
                <a:spcPts val="3000"/>
              </a:lnSpc>
            </a:pPr>
            <a:endParaRPr lang="nl-NL" altLang="nl-NL" sz="1600" dirty="0"/>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7</a:t>
            </a:fld>
            <a:endParaRPr lang="nl-NL" noProof="0"/>
          </a:p>
        </p:txBody>
      </p:sp>
    </p:spTree>
    <p:extLst>
      <p:ext uri="{BB962C8B-B14F-4D97-AF65-F5344CB8AC3E}">
        <p14:creationId xmlns:p14="http://schemas.microsoft.com/office/powerpoint/2010/main" val="15251672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Afbakening: bagatel NL</a:t>
            </a:r>
            <a:endParaRPr lang="nl-NL" altLang="nl-NL" sz="2800" dirty="0">
              <a:latin typeface="Arial" panose="020B0604020202020204" pitchFamily="34" charset="0"/>
              <a:cs typeface="Arial" panose="020B0604020202020204" pitchFamily="34" charset="0"/>
            </a:endParaRPr>
          </a:p>
        </p:txBody>
      </p:sp>
      <p:sp>
        <p:nvSpPr>
          <p:cNvPr id="8195" name="Rectangle 3"/>
          <p:cNvSpPr>
            <a:spLocks noGrp="1" noChangeArrowheads="1"/>
          </p:cNvSpPr>
          <p:nvPr>
            <p:ph type="body" idx="1"/>
          </p:nvPr>
        </p:nvSpPr>
        <p:spPr>
          <a:xfrm>
            <a:off x="457200" y="2215806"/>
            <a:ext cx="8229600" cy="4070694"/>
          </a:xfrm>
        </p:spPr>
        <p:txBody>
          <a:bodyPr>
            <a:normAutofit fontScale="55000" lnSpcReduction="20000"/>
          </a:bodyPr>
          <a:lstStyle/>
          <a:p>
            <a:pPr marL="266700" lvl="1" indent="-266700">
              <a:lnSpc>
                <a:spcPts val="3000"/>
              </a:lnSpc>
            </a:pPr>
            <a:r>
              <a:rPr lang="nl-NL" altLang="nl-NL" sz="3800" dirty="0" smtClean="0">
                <a:latin typeface="Arial" panose="020B0604020202020204" pitchFamily="34" charset="0"/>
                <a:cs typeface="Arial" panose="020B0604020202020204" pitchFamily="34" charset="0"/>
              </a:rPr>
              <a:t>Bagatelbepaling geeft kwantitatieve ondergrens voor reikwijdte van verbod artikel 6 Mw</a:t>
            </a:r>
            <a:endParaRPr lang="nl-NL" sz="3800" dirty="0" smtClean="0">
              <a:latin typeface="Arial" panose="020B0604020202020204" pitchFamily="34" charset="0"/>
              <a:cs typeface="Arial" panose="020B0604020202020204" pitchFamily="34" charset="0"/>
            </a:endParaRPr>
          </a:p>
          <a:p>
            <a:pPr marL="266700" lvl="1" indent="-266700">
              <a:lnSpc>
                <a:spcPts val="3000"/>
              </a:lnSpc>
            </a:pPr>
            <a:r>
              <a:rPr lang="nl-NL" sz="3800" dirty="0" smtClean="0">
                <a:latin typeface="Arial" panose="020B0604020202020204" pitchFamily="34" charset="0"/>
                <a:cs typeface="Arial" panose="020B0604020202020204" pitchFamily="34" charset="0"/>
              </a:rPr>
              <a:t>Uitzondering </a:t>
            </a:r>
            <a:r>
              <a:rPr lang="nl-NL" sz="3800" dirty="0">
                <a:latin typeface="Arial" panose="020B0604020202020204" pitchFamily="34" charset="0"/>
                <a:cs typeface="Arial" panose="020B0604020202020204" pitchFamily="34" charset="0"/>
              </a:rPr>
              <a:t>artikel 7 lid 1 Mw:</a:t>
            </a:r>
          </a:p>
          <a:p>
            <a:pPr marL="538163" lvl="2" indent="-266700">
              <a:lnSpc>
                <a:spcPts val="3000"/>
              </a:lnSpc>
            </a:pPr>
            <a:r>
              <a:rPr lang="nl-NL" sz="3800" dirty="0">
                <a:latin typeface="Arial" panose="020B0604020202020204" pitchFamily="34" charset="0"/>
                <a:cs typeface="Arial" panose="020B0604020202020204" pitchFamily="34" charset="0"/>
              </a:rPr>
              <a:t>&lt; 8 betrokken ondernemingen, </a:t>
            </a:r>
            <a:r>
              <a:rPr lang="nl-NL" sz="3800" u="sng" dirty="0">
                <a:latin typeface="Arial" panose="020B0604020202020204" pitchFamily="34" charset="0"/>
                <a:cs typeface="Arial" panose="020B0604020202020204" pitchFamily="34" charset="0"/>
              </a:rPr>
              <a:t>en</a:t>
            </a:r>
          </a:p>
          <a:p>
            <a:pPr marL="538163" lvl="2" indent="-266700">
              <a:lnSpc>
                <a:spcPts val="3000"/>
              </a:lnSpc>
            </a:pPr>
            <a:r>
              <a:rPr lang="nl-NL" sz="3800" dirty="0">
                <a:latin typeface="Arial" panose="020B0604020202020204" pitchFamily="34" charset="0"/>
                <a:cs typeface="Arial" panose="020B0604020202020204" pitchFamily="34" charset="0"/>
              </a:rPr>
              <a:t>Totale omzet &lt; 5,5 miljoen in geval van goederen en &lt;1,1 miljoen in geval van </a:t>
            </a:r>
            <a:r>
              <a:rPr lang="nl-NL" sz="3800" dirty="0" smtClean="0">
                <a:latin typeface="Arial" panose="020B0604020202020204" pitchFamily="34" charset="0"/>
                <a:cs typeface="Arial" panose="020B0604020202020204" pitchFamily="34" charset="0"/>
              </a:rPr>
              <a:t>diensten</a:t>
            </a:r>
            <a:endParaRPr lang="nl-NL" sz="3800" dirty="0">
              <a:latin typeface="Arial" panose="020B0604020202020204" pitchFamily="34" charset="0"/>
              <a:cs typeface="Arial" panose="020B0604020202020204" pitchFamily="34" charset="0"/>
            </a:endParaRPr>
          </a:p>
          <a:p>
            <a:pPr marL="266700" lvl="1" indent="-266700">
              <a:lnSpc>
                <a:spcPts val="3000"/>
              </a:lnSpc>
            </a:pPr>
            <a:r>
              <a:rPr lang="nl-NL" sz="3800" dirty="0" smtClean="0">
                <a:latin typeface="Arial" panose="020B0604020202020204" pitchFamily="34" charset="0"/>
                <a:cs typeface="Arial" panose="020B0604020202020204" pitchFamily="34" charset="0"/>
              </a:rPr>
              <a:t>Uitzondering </a:t>
            </a:r>
            <a:r>
              <a:rPr lang="nl-NL" sz="3800" dirty="0">
                <a:latin typeface="Arial" panose="020B0604020202020204" pitchFamily="34" charset="0"/>
                <a:cs typeface="Arial" panose="020B0604020202020204" pitchFamily="34" charset="0"/>
              </a:rPr>
              <a:t>artikel 7 Lid 2 sub a Mw:</a:t>
            </a:r>
          </a:p>
          <a:p>
            <a:pPr marL="538163" lvl="2" indent="-266700">
              <a:lnSpc>
                <a:spcPts val="3000"/>
              </a:lnSpc>
            </a:pPr>
            <a:r>
              <a:rPr lang="nl-NL" sz="3800" dirty="0">
                <a:latin typeface="Arial" panose="020B0604020202020204" pitchFamily="34" charset="0"/>
                <a:cs typeface="Arial" panose="020B0604020202020204" pitchFamily="34" charset="0"/>
              </a:rPr>
              <a:t>Gezamenlijk marktaandeel betrokken ondernemingen &lt;10%, </a:t>
            </a:r>
            <a:r>
              <a:rPr lang="nl-NL" sz="3800" u="sng" dirty="0">
                <a:latin typeface="Arial" panose="020B0604020202020204" pitchFamily="34" charset="0"/>
                <a:cs typeface="Arial" panose="020B0604020202020204" pitchFamily="34" charset="0"/>
              </a:rPr>
              <a:t>en</a:t>
            </a:r>
          </a:p>
          <a:p>
            <a:pPr marL="538163" lvl="2" indent="-266700">
              <a:lnSpc>
                <a:spcPts val="3000"/>
              </a:lnSpc>
            </a:pPr>
            <a:r>
              <a:rPr lang="nl-NL" sz="3800" dirty="0">
                <a:latin typeface="Arial" panose="020B0604020202020204" pitchFamily="34" charset="0"/>
                <a:cs typeface="Arial" panose="020B0604020202020204" pitchFamily="34" charset="0"/>
              </a:rPr>
              <a:t>Geen merkbare invloed op handel tussen </a:t>
            </a:r>
            <a:r>
              <a:rPr lang="nl-NL" sz="3800" dirty="0" smtClean="0">
                <a:latin typeface="Arial" panose="020B0604020202020204" pitchFamily="34" charset="0"/>
                <a:cs typeface="Arial" panose="020B0604020202020204" pitchFamily="34" charset="0"/>
              </a:rPr>
              <a:t>lidstaten</a:t>
            </a:r>
          </a:p>
          <a:p>
            <a:pPr marL="538163" lvl="2" indent="-266700">
              <a:lnSpc>
                <a:spcPts val="3000"/>
              </a:lnSpc>
            </a:pPr>
            <a:endParaRPr lang="nl-NL" sz="3800" dirty="0">
              <a:latin typeface="Arial" panose="020B0604020202020204" pitchFamily="34" charset="0"/>
              <a:cs typeface="Arial" panose="020B0604020202020204" pitchFamily="34" charset="0"/>
            </a:endParaRPr>
          </a:p>
          <a:p>
            <a:pPr marL="266700" lvl="1" indent="-266700">
              <a:lnSpc>
                <a:spcPts val="3000"/>
              </a:lnSpc>
            </a:pPr>
            <a:endParaRPr lang="nl-NL" altLang="nl-NL" sz="6400" dirty="0">
              <a:latin typeface="Arial" panose="020B0604020202020204" pitchFamily="34" charset="0"/>
              <a:cs typeface="Arial" panose="020B0604020202020204" pitchFamily="34" charset="0"/>
            </a:endParaRPr>
          </a:p>
          <a:p>
            <a:pPr marL="266700" lvl="1" indent="-266700">
              <a:lnSpc>
                <a:spcPts val="3000"/>
              </a:lnSpc>
            </a:pPr>
            <a:endParaRPr lang="nl-NL" altLang="nl-NL" sz="6400" dirty="0">
              <a:latin typeface="Arial" panose="020B0604020202020204" pitchFamily="34" charset="0"/>
              <a:cs typeface="Arial" panose="020B0604020202020204" pitchFamily="34" charset="0"/>
            </a:endParaRPr>
          </a:p>
          <a:p>
            <a:pPr marL="266700" lvl="1" indent="-266700">
              <a:lnSpc>
                <a:spcPts val="3000"/>
              </a:lnSpc>
            </a:pPr>
            <a:endParaRPr lang="nl-NL" altLang="nl-NL" sz="6400" dirty="0" smtClean="0">
              <a:latin typeface="Arial" panose="020B0604020202020204" pitchFamily="34" charset="0"/>
              <a:cs typeface="Arial" panose="020B0604020202020204" pitchFamily="34" charset="0"/>
            </a:endParaRPr>
          </a:p>
          <a:p>
            <a:pPr lvl="2">
              <a:lnSpc>
                <a:spcPts val="3000"/>
              </a:lnSpc>
            </a:pPr>
            <a:endParaRPr lang="nl-NL" altLang="nl-NL" sz="1600" dirty="0">
              <a:latin typeface="Arial" panose="020B0604020202020204" pitchFamily="34" charset="0"/>
              <a:cs typeface="Arial" panose="020B0604020202020204" pitchFamily="34" charset="0"/>
            </a:endParaRPr>
          </a:p>
          <a:p>
            <a:pPr>
              <a:lnSpc>
                <a:spcPts val="3000"/>
              </a:lnSpc>
            </a:pPr>
            <a:endParaRPr lang="nl-NL" altLang="nl-NL" sz="1600" dirty="0"/>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8</a:t>
            </a:fld>
            <a:endParaRPr lang="nl-NL" noProof="0"/>
          </a:p>
        </p:txBody>
      </p:sp>
    </p:spTree>
    <p:extLst>
      <p:ext uri="{BB962C8B-B14F-4D97-AF65-F5344CB8AC3E}">
        <p14:creationId xmlns:p14="http://schemas.microsoft.com/office/powerpoint/2010/main" val="23830388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Afbakening: </a:t>
            </a:r>
            <a:r>
              <a:rPr lang="nl-NL" altLang="nl-NL" sz="3200" i="1" dirty="0" smtClean="0">
                <a:latin typeface="Arial" panose="020B0604020202020204" pitchFamily="34" charset="0"/>
                <a:cs typeface="Arial" panose="020B0604020202020204" pitchFamily="34" charset="0"/>
              </a:rPr>
              <a:t>de </a:t>
            </a:r>
            <a:r>
              <a:rPr lang="nl-NL" altLang="nl-NL" sz="3200" i="1" dirty="0" err="1" smtClean="0">
                <a:latin typeface="Arial" panose="020B0604020202020204" pitchFamily="34" charset="0"/>
                <a:cs typeface="Arial" panose="020B0604020202020204" pitchFamily="34" charset="0"/>
              </a:rPr>
              <a:t>minimis</a:t>
            </a:r>
            <a:r>
              <a:rPr lang="nl-NL" altLang="nl-NL" sz="3200" i="1" dirty="0" smtClean="0">
                <a:latin typeface="Arial" panose="020B0604020202020204" pitchFamily="34" charset="0"/>
                <a:cs typeface="Arial" panose="020B0604020202020204" pitchFamily="34" charset="0"/>
              </a:rPr>
              <a:t> </a:t>
            </a:r>
            <a:r>
              <a:rPr lang="nl-NL" altLang="nl-NL" sz="3200" dirty="0" smtClean="0">
                <a:latin typeface="Arial" panose="020B0604020202020204" pitchFamily="34" charset="0"/>
                <a:cs typeface="Arial" panose="020B0604020202020204" pitchFamily="34" charset="0"/>
              </a:rPr>
              <a:t>EU</a:t>
            </a:r>
            <a:endParaRPr lang="nl-NL" altLang="nl-NL" sz="2800" dirty="0">
              <a:latin typeface="Arial" panose="020B0604020202020204" pitchFamily="34" charset="0"/>
              <a:cs typeface="Arial" panose="020B0604020202020204" pitchFamily="34" charset="0"/>
            </a:endParaRPr>
          </a:p>
        </p:txBody>
      </p:sp>
      <p:sp>
        <p:nvSpPr>
          <p:cNvPr id="8195" name="Rectangle 3"/>
          <p:cNvSpPr>
            <a:spLocks noGrp="1" noChangeArrowheads="1"/>
          </p:cNvSpPr>
          <p:nvPr>
            <p:ph type="body" idx="1"/>
          </p:nvPr>
        </p:nvSpPr>
        <p:spPr>
          <a:xfrm>
            <a:off x="457200" y="2215806"/>
            <a:ext cx="8229600" cy="4070694"/>
          </a:xfrm>
        </p:spPr>
        <p:txBody>
          <a:bodyPr>
            <a:normAutofit fontScale="55000" lnSpcReduction="20000"/>
          </a:bodyPr>
          <a:lstStyle/>
          <a:p>
            <a:pPr marL="266700" lvl="1" indent="-266700">
              <a:lnSpc>
                <a:spcPts val="3000"/>
              </a:lnSpc>
            </a:pPr>
            <a:r>
              <a:rPr lang="nl-NL" altLang="nl-NL" sz="3800" dirty="0" smtClean="0">
                <a:latin typeface="Arial" panose="020B0604020202020204" pitchFamily="34" charset="0"/>
                <a:cs typeface="Arial" panose="020B0604020202020204" pitchFamily="34" charset="0"/>
              </a:rPr>
              <a:t>Europese kartelverbod uitsluitend van toepassing indien sprake is van een merkbare beïnvloeding van de handel tussen lidstaten</a:t>
            </a:r>
          </a:p>
          <a:p>
            <a:pPr marL="266700" lvl="1" indent="-266700">
              <a:lnSpc>
                <a:spcPts val="3000"/>
              </a:lnSpc>
            </a:pPr>
            <a:endParaRPr lang="nl-NL" sz="3800" dirty="0" smtClean="0">
              <a:latin typeface="Arial" panose="020B0604020202020204" pitchFamily="34" charset="0"/>
              <a:cs typeface="Arial" panose="020B0604020202020204" pitchFamily="34" charset="0"/>
            </a:endParaRPr>
          </a:p>
          <a:p>
            <a:pPr marL="266700" lvl="1" indent="-266700">
              <a:lnSpc>
                <a:spcPts val="3000"/>
              </a:lnSpc>
            </a:pPr>
            <a:r>
              <a:rPr lang="nl-NL" sz="3800" dirty="0" smtClean="0">
                <a:latin typeface="Arial" panose="020B0604020202020204" pitchFamily="34" charset="0"/>
                <a:cs typeface="Arial" panose="020B0604020202020204" pitchFamily="34" charset="0"/>
              </a:rPr>
              <a:t>Daar is geen sprake in geval:</a:t>
            </a:r>
          </a:p>
          <a:p>
            <a:pPr marL="538163" lvl="2" indent="-266700">
              <a:lnSpc>
                <a:spcPts val="3000"/>
              </a:lnSpc>
            </a:pPr>
            <a:r>
              <a:rPr lang="nl-NL" sz="3300" dirty="0" smtClean="0">
                <a:latin typeface="Arial" panose="020B0604020202020204" pitchFamily="34" charset="0"/>
                <a:cs typeface="Arial" panose="020B0604020202020204" pitchFamily="34" charset="0"/>
              </a:rPr>
              <a:t>Gezamenlijk marktaandeel &lt;10% in geval van concurrenten</a:t>
            </a:r>
          </a:p>
          <a:p>
            <a:pPr marL="538163" lvl="2" indent="-266700">
              <a:lnSpc>
                <a:spcPts val="3000"/>
              </a:lnSpc>
            </a:pPr>
            <a:r>
              <a:rPr lang="nl-NL" sz="3300" dirty="0" smtClean="0">
                <a:latin typeface="Arial" panose="020B0604020202020204" pitchFamily="34" charset="0"/>
                <a:cs typeface="Arial" panose="020B0604020202020204" pitchFamily="34" charset="0"/>
              </a:rPr>
              <a:t>Gezamenlijk marktaandeel &lt;15% in geval van niet-concurrenten</a:t>
            </a:r>
          </a:p>
          <a:p>
            <a:pPr marL="266700" lvl="1" indent="-266700">
              <a:lnSpc>
                <a:spcPts val="3000"/>
              </a:lnSpc>
            </a:pPr>
            <a:endParaRPr lang="nl-NL" sz="3800" dirty="0" smtClean="0">
              <a:latin typeface="Arial" panose="020B0604020202020204" pitchFamily="34" charset="0"/>
              <a:cs typeface="Arial" panose="020B0604020202020204" pitchFamily="34" charset="0"/>
            </a:endParaRPr>
          </a:p>
          <a:p>
            <a:pPr marL="266700" lvl="1" indent="-266700">
              <a:lnSpc>
                <a:spcPts val="3000"/>
              </a:lnSpc>
            </a:pPr>
            <a:r>
              <a:rPr lang="nl-NL" sz="3800" dirty="0" smtClean="0">
                <a:latin typeface="Arial" panose="020B0604020202020204" pitchFamily="34" charset="0"/>
                <a:cs typeface="Arial" panose="020B0604020202020204" pitchFamily="34" charset="0"/>
              </a:rPr>
              <a:t>De uitzondering geldt niet voor gedragingen met als doel de mededinging te beperken</a:t>
            </a:r>
          </a:p>
          <a:p>
            <a:pPr marL="538163" lvl="2" indent="-266700">
              <a:lnSpc>
                <a:spcPts val="3000"/>
              </a:lnSpc>
            </a:pPr>
            <a:endParaRPr lang="nl-NL" sz="3800" dirty="0">
              <a:latin typeface="Arial" panose="020B0604020202020204" pitchFamily="34" charset="0"/>
              <a:cs typeface="Arial" panose="020B0604020202020204" pitchFamily="34" charset="0"/>
            </a:endParaRPr>
          </a:p>
          <a:p>
            <a:pPr marL="266700" lvl="1" indent="-266700">
              <a:lnSpc>
                <a:spcPts val="3000"/>
              </a:lnSpc>
            </a:pPr>
            <a:endParaRPr lang="nl-NL" altLang="nl-NL" sz="6400" dirty="0">
              <a:latin typeface="Arial" panose="020B0604020202020204" pitchFamily="34" charset="0"/>
              <a:cs typeface="Arial" panose="020B0604020202020204" pitchFamily="34" charset="0"/>
            </a:endParaRPr>
          </a:p>
          <a:p>
            <a:pPr marL="266700" lvl="1" indent="-266700">
              <a:lnSpc>
                <a:spcPts val="3000"/>
              </a:lnSpc>
            </a:pPr>
            <a:endParaRPr lang="nl-NL" altLang="nl-NL" sz="6400" dirty="0">
              <a:latin typeface="Arial" panose="020B0604020202020204" pitchFamily="34" charset="0"/>
              <a:cs typeface="Arial" panose="020B0604020202020204" pitchFamily="34" charset="0"/>
            </a:endParaRPr>
          </a:p>
          <a:p>
            <a:pPr marL="266700" lvl="1" indent="-266700">
              <a:lnSpc>
                <a:spcPts val="3000"/>
              </a:lnSpc>
            </a:pPr>
            <a:endParaRPr lang="nl-NL" altLang="nl-NL" sz="6400" dirty="0" smtClean="0">
              <a:latin typeface="Arial" panose="020B0604020202020204" pitchFamily="34" charset="0"/>
              <a:cs typeface="Arial" panose="020B0604020202020204" pitchFamily="34" charset="0"/>
            </a:endParaRPr>
          </a:p>
          <a:p>
            <a:pPr lvl="2">
              <a:lnSpc>
                <a:spcPts val="3000"/>
              </a:lnSpc>
            </a:pPr>
            <a:endParaRPr lang="nl-NL" altLang="nl-NL" sz="1600" dirty="0">
              <a:latin typeface="Arial" panose="020B0604020202020204" pitchFamily="34" charset="0"/>
              <a:cs typeface="Arial" panose="020B0604020202020204" pitchFamily="34" charset="0"/>
            </a:endParaRPr>
          </a:p>
          <a:p>
            <a:pPr>
              <a:lnSpc>
                <a:spcPts val="3000"/>
              </a:lnSpc>
            </a:pPr>
            <a:endParaRPr lang="nl-NL" altLang="nl-NL" sz="1600" dirty="0"/>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9</a:t>
            </a:fld>
            <a:endParaRPr lang="nl-NL" noProof="0"/>
          </a:p>
        </p:txBody>
      </p:sp>
    </p:spTree>
    <p:extLst>
      <p:ext uri="{BB962C8B-B14F-4D97-AF65-F5344CB8AC3E}">
        <p14:creationId xmlns:p14="http://schemas.microsoft.com/office/powerpoint/2010/main" val="40530321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Afbakening: systeem van vrijstellingen</a:t>
            </a:r>
            <a:endParaRPr lang="nl-NL" altLang="nl-NL" sz="3200" dirty="0">
              <a:latin typeface="Arial" panose="020B0604020202020204" pitchFamily="34" charset="0"/>
              <a:cs typeface="Arial" panose="020B0604020202020204" pitchFamily="34" charset="0"/>
            </a:endParaRPr>
          </a:p>
        </p:txBody>
      </p:sp>
      <p:sp>
        <p:nvSpPr>
          <p:cNvPr id="76803" name="Rectangle 3"/>
          <p:cNvSpPr>
            <a:spLocks noGrp="1" noChangeArrowheads="1"/>
          </p:cNvSpPr>
          <p:nvPr>
            <p:ph type="body" idx="1"/>
          </p:nvPr>
        </p:nvSpPr>
        <p:spPr/>
        <p:txBody>
          <a:bodyPr>
            <a:normAutofit/>
          </a:bodyPr>
          <a:lstStyle/>
          <a:p>
            <a:pPr marL="271463" lvl="1" indent="-271463"/>
            <a:r>
              <a:rPr lang="nl-NL" altLang="nl-NL" sz="1800" dirty="0" smtClean="0">
                <a:latin typeface="Arial" panose="020B0604020202020204" pitchFamily="34" charset="0"/>
                <a:cs typeface="Arial" panose="020B0604020202020204" pitchFamily="34" charset="0"/>
              </a:rPr>
              <a:t>Algemene vrijstelling: art</a:t>
            </a:r>
            <a:r>
              <a:rPr lang="nl-NL" altLang="nl-NL" sz="1800" dirty="0">
                <a:latin typeface="Arial" panose="020B0604020202020204" pitchFamily="34" charset="0"/>
                <a:cs typeface="Arial" panose="020B0604020202020204" pitchFamily="34" charset="0"/>
              </a:rPr>
              <a:t>. 6 lid 3 Mw / 101 lid 3 </a:t>
            </a:r>
            <a:r>
              <a:rPr lang="nl-NL" altLang="nl-NL" sz="1800" dirty="0" smtClean="0">
                <a:latin typeface="Arial" panose="020B0604020202020204" pitchFamily="34" charset="0"/>
                <a:cs typeface="Arial" panose="020B0604020202020204" pitchFamily="34" charset="0"/>
              </a:rPr>
              <a:t>VWEU. Vereist een </a:t>
            </a:r>
            <a:r>
              <a:rPr lang="nl-NL" altLang="nl-NL" sz="1800" i="1" dirty="0" smtClean="0">
                <a:latin typeface="Arial" panose="020B0604020202020204" pitchFamily="34" charset="0"/>
                <a:cs typeface="Arial" panose="020B0604020202020204" pitchFamily="34" charset="0"/>
              </a:rPr>
              <a:t>self assessment</a:t>
            </a:r>
            <a:r>
              <a:rPr lang="nl-NL" altLang="nl-NL" sz="1800" dirty="0" smtClean="0">
                <a:latin typeface="Arial" panose="020B0604020202020204" pitchFamily="34" charset="0"/>
                <a:cs typeface="Arial" panose="020B0604020202020204" pitchFamily="34" charset="0"/>
              </a:rPr>
              <a:t>. </a:t>
            </a:r>
          </a:p>
          <a:p>
            <a:pPr marL="271463" lvl="1" indent="-271463"/>
            <a:endParaRPr lang="nl-NL" altLang="nl-NL" sz="1800" dirty="0">
              <a:latin typeface="Arial" panose="020B0604020202020204" pitchFamily="34" charset="0"/>
              <a:cs typeface="Arial" panose="020B0604020202020204" pitchFamily="34" charset="0"/>
            </a:endParaRPr>
          </a:p>
          <a:p>
            <a:pPr marL="271463" lvl="1" indent="-271463"/>
            <a:r>
              <a:rPr lang="nl-NL" altLang="nl-NL" sz="1800" dirty="0" smtClean="0">
                <a:latin typeface="Arial" panose="020B0604020202020204" pitchFamily="34" charset="0"/>
                <a:cs typeface="Arial" panose="020B0604020202020204" pitchFamily="34" charset="0"/>
              </a:rPr>
              <a:t>Een overeenkomst is vrijgesteld indien de </a:t>
            </a:r>
            <a:r>
              <a:rPr lang="nl-NL" altLang="nl-NL" sz="1800" dirty="0">
                <a:latin typeface="Arial" panose="020B0604020202020204" pitchFamily="34" charset="0"/>
                <a:cs typeface="Arial" panose="020B0604020202020204" pitchFamily="34" charset="0"/>
              </a:rPr>
              <a:t>economische en maatschappelijke voordelen opwegen tegen de nadelige effecten </a:t>
            </a:r>
          </a:p>
          <a:p>
            <a:pPr lvl="1"/>
            <a:r>
              <a:rPr lang="nl-NL" altLang="nl-NL" sz="1800" dirty="0">
                <a:latin typeface="Arial" panose="020B0604020202020204" pitchFamily="34" charset="0"/>
                <a:cs typeface="Arial" panose="020B0604020202020204" pitchFamily="34" charset="0"/>
              </a:rPr>
              <a:t>Moet leiden tot een verbetering van productie of technische of economische vooruitgang</a:t>
            </a:r>
          </a:p>
          <a:p>
            <a:pPr lvl="1"/>
            <a:r>
              <a:rPr lang="nl-NL" altLang="nl-NL" sz="1800" dirty="0">
                <a:latin typeface="Arial" panose="020B0604020202020204" pitchFamily="34" charset="0"/>
                <a:cs typeface="Arial" panose="020B0604020202020204" pitchFamily="34" charset="0"/>
              </a:rPr>
              <a:t>Billijk deel van voordelen moeten ten goede komen aan de consument</a:t>
            </a:r>
          </a:p>
          <a:p>
            <a:pPr lvl="1"/>
            <a:r>
              <a:rPr lang="nl-NL" altLang="nl-NL" sz="1800" dirty="0">
                <a:latin typeface="Arial" panose="020B0604020202020204" pitchFamily="34" charset="0"/>
                <a:cs typeface="Arial" panose="020B0604020202020204" pitchFamily="34" charset="0"/>
              </a:rPr>
              <a:t>Beperking moet onmisbaar zijn voor de doelstelling</a:t>
            </a:r>
          </a:p>
          <a:p>
            <a:pPr lvl="1"/>
            <a:r>
              <a:rPr lang="nl-NL" altLang="nl-NL" sz="1800" dirty="0">
                <a:latin typeface="Arial" panose="020B0604020202020204" pitchFamily="34" charset="0"/>
                <a:cs typeface="Arial" panose="020B0604020202020204" pitchFamily="34" charset="0"/>
              </a:rPr>
              <a:t>Geen uitschakeling van de </a:t>
            </a:r>
            <a:r>
              <a:rPr lang="nl-NL" altLang="nl-NL" sz="1800" dirty="0" smtClean="0">
                <a:latin typeface="Arial" panose="020B0604020202020204" pitchFamily="34" charset="0"/>
                <a:cs typeface="Arial" panose="020B0604020202020204" pitchFamily="34" charset="0"/>
              </a:rPr>
              <a:t>mededinging</a:t>
            </a:r>
          </a:p>
          <a:p>
            <a:pPr lvl="1"/>
            <a:endParaRPr lang="nl-NL" altLang="nl-NL" sz="1800" dirty="0">
              <a:latin typeface="Arial" panose="020B0604020202020204" pitchFamily="34" charset="0"/>
              <a:cs typeface="Arial" panose="020B0604020202020204" pitchFamily="34" charset="0"/>
            </a:endParaRPr>
          </a:p>
          <a:p>
            <a:r>
              <a:rPr lang="nl-NL" altLang="nl-NL" sz="1800" dirty="0" smtClean="0">
                <a:latin typeface="Arial" panose="020B0604020202020204" pitchFamily="34" charset="0"/>
                <a:cs typeface="Arial" panose="020B0604020202020204" pitchFamily="34" charset="0"/>
              </a:rPr>
              <a:t>Uitgewerkt in diverse </a:t>
            </a:r>
            <a:r>
              <a:rPr lang="nl-NL" altLang="nl-NL" sz="1800" dirty="0">
                <a:latin typeface="Arial" panose="020B0604020202020204" pitchFamily="34" charset="0"/>
                <a:cs typeface="Arial" panose="020B0604020202020204" pitchFamily="34" charset="0"/>
              </a:rPr>
              <a:t>Europese </a:t>
            </a:r>
            <a:r>
              <a:rPr lang="nl-NL" altLang="nl-NL" sz="1800" dirty="0" smtClean="0">
                <a:latin typeface="Arial" panose="020B0604020202020204" pitchFamily="34" charset="0"/>
                <a:cs typeface="Arial" panose="020B0604020202020204" pitchFamily="34" charset="0"/>
              </a:rPr>
              <a:t>groepsvrijstellingen, richtsnoeren en besluiten </a:t>
            </a:r>
            <a:endParaRPr lang="nl-NL" altLang="nl-NL" sz="1800" dirty="0">
              <a:latin typeface="Arial" panose="020B0604020202020204" pitchFamily="34" charset="0"/>
              <a:cs typeface="Arial" panose="020B0604020202020204" pitchFamily="34" charset="0"/>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10</a:t>
            </a:fld>
            <a:endParaRPr lang="nl-NL" noProof="0"/>
          </a:p>
        </p:txBody>
      </p:sp>
    </p:spTree>
    <p:extLst>
      <p:ext uri="{BB962C8B-B14F-4D97-AF65-F5344CB8AC3E}">
        <p14:creationId xmlns:p14="http://schemas.microsoft.com/office/powerpoint/2010/main" val="27172807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sz="3200" dirty="0" smtClean="0">
                <a:latin typeface="Arial" panose="020B0604020202020204" pitchFamily="34" charset="0"/>
                <a:cs typeface="Arial" panose="020B0604020202020204" pitchFamily="34" charset="0"/>
              </a:rPr>
              <a:t>Handhaving: bestuurlijk</a:t>
            </a:r>
            <a:endParaRPr lang="nl-NL"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r>
              <a:rPr lang="nl-NL" altLang="nl-NL" sz="2000" dirty="0" smtClean="0">
                <a:latin typeface="Arial" panose="020B0604020202020204" pitchFamily="34" charset="0"/>
                <a:cs typeface="Arial" panose="020B0604020202020204" pitchFamily="34" charset="0"/>
              </a:rPr>
              <a:t>ACM beschikt over een ‘instrumentenmix’</a:t>
            </a:r>
          </a:p>
          <a:p>
            <a:pPr lvl="1"/>
            <a:r>
              <a:rPr lang="nl-NL" altLang="nl-NL" sz="2000" dirty="0" smtClean="0">
                <a:latin typeface="Arial" panose="020B0604020202020204" pitchFamily="34" charset="0"/>
                <a:cs typeface="Arial" panose="020B0604020202020204" pitchFamily="34" charset="0"/>
              </a:rPr>
              <a:t>Boetes (vanaf 1-7-2016)</a:t>
            </a:r>
          </a:p>
          <a:p>
            <a:pPr lvl="2"/>
            <a:r>
              <a:rPr lang="nl-NL" altLang="nl-NL" sz="2000" dirty="0" smtClean="0">
                <a:latin typeface="Arial" panose="020B0604020202020204" pitchFamily="34" charset="0"/>
                <a:cs typeface="Arial" panose="020B0604020202020204" pitchFamily="34" charset="0"/>
              </a:rPr>
              <a:t>Boetemaximum verdubbeld van €450.000 naar €900.000</a:t>
            </a:r>
          </a:p>
          <a:p>
            <a:pPr lvl="2"/>
            <a:r>
              <a:rPr lang="nl-NL" altLang="nl-NL" sz="2000" dirty="0" smtClean="0">
                <a:latin typeface="Arial" panose="020B0604020202020204" pitchFamily="34" charset="0"/>
                <a:cs typeface="Arial" panose="020B0604020202020204" pitchFamily="34" charset="0"/>
              </a:rPr>
              <a:t>Hoogte boetes nog meer afhankelijk gemaakt van duur van kartel (max 40% jaaromzet)</a:t>
            </a:r>
          </a:p>
          <a:p>
            <a:pPr lvl="2"/>
            <a:r>
              <a:rPr lang="nl-NL" altLang="nl-NL" sz="2000" dirty="0" smtClean="0">
                <a:latin typeface="Arial" panose="020B0604020202020204" pitchFamily="34" charset="0"/>
                <a:cs typeface="Arial" panose="020B0604020202020204" pitchFamily="34" charset="0"/>
              </a:rPr>
              <a:t>Boetes worden verdubbeld in geval van recidive (dus max 80% jaaromzet)</a:t>
            </a:r>
          </a:p>
          <a:p>
            <a:pPr lvl="1"/>
            <a:r>
              <a:rPr lang="nl-NL" altLang="nl-NL" sz="2000" dirty="0" smtClean="0">
                <a:latin typeface="Arial" panose="020B0604020202020204" pitchFamily="34" charset="0"/>
                <a:cs typeface="Arial" panose="020B0604020202020204" pitchFamily="34" charset="0"/>
              </a:rPr>
              <a:t>Last onder dwangsom</a:t>
            </a:r>
          </a:p>
          <a:p>
            <a:pPr lvl="1"/>
            <a:r>
              <a:rPr lang="nl-NL" altLang="nl-NL" sz="2000" dirty="0" smtClean="0">
                <a:latin typeface="Arial" panose="020B0604020202020204" pitchFamily="34" charset="0"/>
                <a:cs typeface="Arial" panose="020B0604020202020204" pitchFamily="34" charset="0"/>
              </a:rPr>
              <a:t>Toezegging (bijvoorbeeld Schiphol en betonmortelbedrijven)</a:t>
            </a:r>
          </a:p>
          <a:p>
            <a:pPr lvl="1"/>
            <a:r>
              <a:rPr lang="nl-NL" altLang="nl-NL" sz="2000" dirty="0" smtClean="0">
                <a:latin typeface="Arial" panose="020B0604020202020204" pitchFamily="34" charset="0"/>
                <a:cs typeface="Arial" panose="020B0604020202020204" pitchFamily="34" charset="0"/>
              </a:rPr>
              <a:t>Schikking (bijvoorbeeld koelvrieshuizen, truckfabrikanten en slepers)</a:t>
            </a:r>
          </a:p>
          <a:p>
            <a:pPr lvl="1"/>
            <a:r>
              <a:rPr lang="nl-NL" altLang="nl-NL" sz="2000" dirty="0" smtClean="0">
                <a:latin typeface="Arial" panose="020B0604020202020204" pitchFamily="34" charset="0"/>
                <a:cs typeface="Arial" panose="020B0604020202020204" pitchFamily="34" charset="0"/>
              </a:rPr>
              <a:t>Waarschuwing (bijvoorbeeld haven en verloskundigen)</a:t>
            </a:r>
          </a:p>
          <a:p>
            <a:endParaRPr lang="nl-NL" altLang="nl-NL" sz="2000" dirty="0" smtClean="0">
              <a:latin typeface="Arial" panose="020B0604020202020204" pitchFamily="34" charset="0"/>
              <a:cs typeface="Arial" panose="020B0604020202020204" pitchFamily="34" charset="0"/>
            </a:endParaRPr>
          </a:p>
        </p:txBody>
      </p:sp>
      <p:sp>
        <p:nvSpPr>
          <p:cNvPr id="8" name="Tijdelijke aanduiding voor dianummer 7"/>
          <p:cNvSpPr>
            <a:spLocks noGrp="1"/>
          </p:cNvSpPr>
          <p:nvPr>
            <p:ph type="sldNum" sz="quarter" idx="12"/>
          </p:nvPr>
        </p:nvSpPr>
        <p:spPr/>
        <p:txBody>
          <a:bodyPr/>
          <a:lstStyle/>
          <a:p>
            <a:fld id="{E45BB751-80D0-6247-BA02-60582747485A}" type="slidenum">
              <a:rPr lang="nl-NL" noProof="0" smtClean="0"/>
              <a:pPr/>
              <a:t>11</a:t>
            </a:fld>
            <a:endParaRPr lang="nl-NL" noProof="0" dirty="0"/>
          </a:p>
        </p:txBody>
      </p:sp>
    </p:spTree>
    <p:extLst>
      <p:ext uri="{BB962C8B-B14F-4D97-AF65-F5344CB8AC3E}">
        <p14:creationId xmlns:p14="http://schemas.microsoft.com/office/powerpoint/2010/main" val="13611916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8814" y="1072839"/>
            <a:ext cx="3669475" cy="3178531"/>
          </a:xfrm>
        </p:spPr>
        <p:txBody>
          <a:bodyPr>
            <a:normAutofit/>
          </a:bodyPr>
          <a:lstStyle/>
          <a:p>
            <a:r>
              <a:rPr lang="nl-NL" sz="3200" dirty="0" smtClean="0">
                <a:latin typeface="Arial" panose="020B0604020202020204" pitchFamily="34" charset="0"/>
                <a:cs typeface="Arial" panose="020B0604020202020204" pitchFamily="34" charset="0"/>
              </a:rPr>
              <a:t>Onderzoek</a:t>
            </a:r>
            <a:br>
              <a:rPr lang="nl-NL" sz="3200" dirty="0" smtClean="0">
                <a:latin typeface="Arial" panose="020B0604020202020204" pitchFamily="34" charset="0"/>
                <a:cs typeface="Arial" panose="020B0604020202020204" pitchFamily="34" charset="0"/>
              </a:rPr>
            </a:br>
            <a:r>
              <a:rPr lang="nl-NL" sz="3200" dirty="0" smtClean="0">
                <a:latin typeface="Arial" panose="020B0604020202020204" pitchFamily="34" charset="0"/>
                <a:cs typeface="Arial" panose="020B0604020202020204" pitchFamily="34" charset="0"/>
              </a:rPr>
              <a:t>ACM 2016</a:t>
            </a:r>
            <a:endParaRPr lang="nl-NL" sz="2800" dirty="0">
              <a:latin typeface="Arial" panose="020B0604020202020204" pitchFamily="34" charset="0"/>
              <a:cs typeface="Arial" panose="020B0604020202020204" pitchFamily="34" charset="0"/>
            </a:endParaRPr>
          </a:p>
        </p:txBody>
      </p:sp>
      <p:sp>
        <p:nvSpPr>
          <p:cNvPr id="8" name="Tijdelijke aanduiding voor dianummer 7"/>
          <p:cNvSpPr>
            <a:spLocks noGrp="1"/>
          </p:cNvSpPr>
          <p:nvPr>
            <p:ph type="sldNum" sz="quarter" idx="12"/>
          </p:nvPr>
        </p:nvSpPr>
        <p:spPr/>
        <p:txBody>
          <a:bodyPr/>
          <a:lstStyle/>
          <a:p>
            <a:fld id="{E45BB751-80D0-6247-BA02-60582747485A}" type="slidenum">
              <a:rPr lang="nl-NL" noProof="0" smtClean="0"/>
              <a:pPr/>
              <a:t>12</a:t>
            </a:fld>
            <a:endParaRPr lang="nl-NL" noProof="0"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299017"/>
            <a:ext cx="5753299" cy="6422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46003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0" y="1056904"/>
            <a:ext cx="3669475" cy="3178531"/>
          </a:xfrm>
        </p:spPr>
        <p:txBody>
          <a:bodyPr>
            <a:normAutofit/>
          </a:bodyPr>
          <a:lstStyle/>
          <a:p>
            <a:r>
              <a:rPr lang="nl-NL" sz="3200" dirty="0" smtClean="0">
                <a:latin typeface="Arial" panose="020B0604020202020204" pitchFamily="34" charset="0"/>
                <a:cs typeface="Arial" panose="020B0604020202020204" pitchFamily="34" charset="0"/>
              </a:rPr>
              <a:t>Sancties</a:t>
            </a:r>
            <a:br>
              <a:rPr lang="nl-NL" sz="3200" dirty="0" smtClean="0">
                <a:latin typeface="Arial" panose="020B0604020202020204" pitchFamily="34" charset="0"/>
                <a:cs typeface="Arial" panose="020B0604020202020204" pitchFamily="34" charset="0"/>
              </a:rPr>
            </a:br>
            <a:r>
              <a:rPr lang="nl-NL" sz="3200" dirty="0" smtClean="0">
                <a:latin typeface="Arial" panose="020B0604020202020204" pitchFamily="34" charset="0"/>
                <a:cs typeface="Arial" panose="020B0604020202020204" pitchFamily="34" charset="0"/>
              </a:rPr>
              <a:t>ACM 2015</a:t>
            </a:r>
            <a:endParaRPr lang="nl-NL" sz="2800" dirty="0">
              <a:latin typeface="Arial" panose="020B0604020202020204" pitchFamily="34" charset="0"/>
              <a:cs typeface="Arial" panose="020B0604020202020204" pitchFamily="34" charset="0"/>
            </a:endParaRPr>
          </a:p>
        </p:txBody>
      </p:sp>
      <p:sp>
        <p:nvSpPr>
          <p:cNvPr id="8" name="Tijdelijke aanduiding voor dianummer 7"/>
          <p:cNvSpPr>
            <a:spLocks noGrp="1"/>
          </p:cNvSpPr>
          <p:nvPr>
            <p:ph type="sldNum" sz="quarter" idx="12"/>
          </p:nvPr>
        </p:nvSpPr>
        <p:spPr/>
        <p:txBody>
          <a:bodyPr/>
          <a:lstStyle/>
          <a:p>
            <a:fld id="{E45BB751-80D0-6247-BA02-60582747485A}" type="slidenum">
              <a:rPr lang="nl-NL" noProof="0" smtClean="0"/>
              <a:pPr/>
              <a:t>13</a:t>
            </a:fld>
            <a:endParaRPr lang="nl-NL" noProof="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770" y="831274"/>
            <a:ext cx="6021957" cy="58902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33415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sz="3200" dirty="0" smtClean="0">
                <a:latin typeface="Arial" panose="020B0604020202020204" pitchFamily="34" charset="0"/>
                <a:cs typeface="Arial" panose="020B0604020202020204" pitchFamily="34" charset="0"/>
              </a:rPr>
              <a:t>Handhaving: civiel</a:t>
            </a:r>
            <a:endParaRPr lang="nl-NL"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nl-NL" sz="1800" dirty="0">
                <a:latin typeface="Arial" panose="020B0604020202020204" pitchFamily="34" charset="0"/>
                <a:cs typeface="Arial" panose="020B0604020202020204" pitchFamily="34" charset="0"/>
              </a:rPr>
              <a:t>Art. 6 lid (2) Mw/art. 101 (2) VWEU: nietigheid in geval van </a:t>
            </a:r>
            <a:r>
              <a:rPr lang="nl-NL" sz="1800" dirty="0" smtClean="0">
                <a:latin typeface="Arial" panose="020B0604020202020204" pitchFamily="34" charset="0"/>
                <a:cs typeface="Arial" panose="020B0604020202020204" pitchFamily="34" charset="0"/>
              </a:rPr>
              <a:t>overtreding kartelverbod</a:t>
            </a:r>
          </a:p>
          <a:p>
            <a:r>
              <a:rPr lang="nl-NL" sz="1800" dirty="0" smtClean="0">
                <a:latin typeface="Arial" panose="020B0604020202020204" pitchFamily="34" charset="0"/>
                <a:cs typeface="Arial" panose="020B0604020202020204" pitchFamily="34" charset="0"/>
              </a:rPr>
              <a:t>Geen conversie (</a:t>
            </a:r>
            <a:r>
              <a:rPr lang="nl-NL" sz="1800" dirty="0">
                <a:latin typeface="Arial" panose="020B0604020202020204" pitchFamily="34" charset="0"/>
                <a:cs typeface="Arial" panose="020B0604020202020204" pitchFamily="34" charset="0"/>
              </a:rPr>
              <a:t>HR 18 december 2009 (</a:t>
            </a:r>
            <a:r>
              <a:rPr lang="nl-NL" sz="1800" dirty="0" smtClean="0">
                <a:latin typeface="Arial" panose="020B0604020202020204" pitchFamily="34" charset="0"/>
                <a:cs typeface="Arial" panose="020B0604020202020204" pitchFamily="34" charset="0"/>
              </a:rPr>
              <a:t>Prisma))</a:t>
            </a:r>
          </a:p>
          <a:p>
            <a:r>
              <a:rPr lang="nl-NL" sz="1800" dirty="0" smtClean="0">
                <a:latin typeface="Arial" panose="020B0604020202020204" pitchFamily="34" charset="0"/>
                <a:cs typeface="Arial" panose="020B0604020202020204" pitchFamily="34" charset="0"/>
              </a:rPr>
              <a:t>Partiele nietigheid is mogelijk (HR </a:t>
            </a:r>
            <a:r>
              <a:rPr lang="nl-NL" sz="1800" dirty="0">
                <a:latin typeface="Arial" panose="020B0604020202020204" pitchFamily="34" charset="0"/>
                <a:cs typeface="Arial" panose="020B0604020202020204" pitchFamily="34" charset="0"/>
              </a:rPr>
              <a:t>20 december 2013 (BP/Benschop</a:t>
            </a:r>
            <a:r>
              <a:rPr lang="nl-NL" sz="1800" dirty="0" smtClean="0">
                <a:latin typeface="Arial" panose="020B0604020202020204" pitchFamily="34" charset="0"/>
                <a:cs typeface="Arial" panose="020B0604020202020204" pitchFamily="34" charset="0"/>
              </a:rPr>
              <a:t>))</a:t>
            </a:r>
          </a:p>
          <a:p>
            <a:r>
              <a:rPr lang="nl-NL" sz="1800" dirty="0" smtClean="0">
                <a:latin typeface="Arial" panose="020B0604020202020204" pitchFamily="34" charset="0"/>
                <a:cs typeface="Arial" panose="020B0604020202020204" pitchFamily="34" charset="0"/>
              </a:rPr>
              <a:t>Nietigheid </a:t>
            </a:r>
            <a:r>
              <a:rPr lang="nl-NL" sz="1800" dirty="0">
                <a:latin typeface="Arial" panose="020B0604020202020204" pitchFamily="34" charset="0"/>
                <a:cs typeface="Arial" panose="020B0604020202020204" pitchFamily="34" charset="0"/>
              </a:rPr>
              <a:t>van overeenkomsten/</a:t>
            </a:r>
            <a:r>
              <a:rPr lang="nl-NL" sz="1800" dirty="0" err="1">
                <a:latin typeface="Arial" panose="020B0604020202020204" pitchFamily="34" charset="0"/>
                <a:cs typeface="Arial" panose="020B0604020202020204" pitchFamily="34" charset="0"/>
              </a:rPr>
              <a:t>o.a.f.g.’s</a:t>
            </a:r>
            <a:r>
              <a:rPr lang="nl-NL" sz="1800" dirty="0">
                <a:latin typeface="Arial" panose="020B0604020202020204" pitchFamily="34" charset="0"/>
                <a:cs typeface="Arial" panose="020B0604020202020204" pitchFamily="34" charset="0"/>
              </a:rPr>
              <a:t> kan niet door ACM worden </a:t>
            </a:r>
            <a:r>
              <a:rPr lang="nl-NL" sz="1800" dirty="0" smtClean="0">
                <a:latin typeface="Arial" panose="020B0604020202020204" pitchFamily="34" charset="0"/>
                <a:cs typeface="Arial" panose="020B0604020202020204" pitchFamily="34" charset="0"/>
              </a:rPr>
              <a:t>uitgeroepen</a:t>
            </a:r>
          </a:p>
          <a:p>
            <a:r>
              <a:rPr lang="nl-NL" sz="1800" dirty="0" smtClean="0">
                <a:latin typeface="Arial" panose="020B0604020202020204" pitchFamily="34" charset="0"/>
                <a:cs typeface="Arial" panose="020B0604020202020204" pitchFamily="34" charset="0"/>
              </a:rPr>
              <a:t>Openbare orde:</a:t>
            </a:r>
            <a:endParaRPr lang="nl-NL" sz="1800" dirty="0">
              <a:latin typeface="Arial" panose="020B0604020202020204" pitchFamily="34" charset="0"/>
              <a:cs typeface="Arial" panose="020B0604020202020204" pitchFamily="34" charset="0"/>
            </a:endParaRPr>
          </a:p>
          <a:p>
            <a:pPr lvl="1"/>
            <a:r>
              <a:rPr lang="nl-NL" sz="1800" dirty="0" smtClean="0">
                <a:latin typeface="Arial" panose="020B0604020202020204" pitchFamily="34" charset="0"/>
                <a:cs typeface="Arial" panose="020B0604020202020204" pitchFamily="34" charset="0"/>
              </a:rPr>
              <a:t>Gemeente </a:t>
            </a:r>
            <a:r>
              <a:rPr lang="nl-NL" sz="1800" dirty="0">
                <a:latin typeface="Arial" panose="020B0604020202020204" pitchFamily="34" charset="0"/>
                <a:cs typeface="Arial" panose="020B0604020202020204" pitchFamily="34" charset="0"/>
              </a:rPr>
              <a:t>Heerlen/</a:t>
            </a:r>
            <a:r>
              <a:rPr lang="nl-NL" sz="1800" dirty="0" err="1">
                <a:latin typeface="Arial" panose="020B0604020202020204" pitchFamily="34" charset="0"/>
                <a:cs typeface="Arial" panose="020B0604020202020204" pitchFamily="34" charset="0"/>
              </a:rPr>
              <a:t>Whizz</a:t>
            </a:r>
            <a:r>
              <a:rPr lang="nl-NL" sz="1800" dirty="0">
                <a:latin typeface="Arial" panose="020B0604020202020204" pitchFamily="34" charset="0"/>
                <a:cs typeface="Arial" panose="020B0604020202020204" pitchFamily="34" charset="0"/>
              </a:rPr>
              <a:t> (HR 16 januari 2009); niet ambtshalve toetsen of strijd met art. 6 (2) Mw (niet openbare orde);</a:t>
            </a:r>
          </a:p>
          <a:p>
            <a:pPr lvl="1"/>
            <a:r>
              <a:rPr lang="nl-NL" sz="1800" dirty="0">
                <a:latin typeface="Arial" panose="020B0604020202020204" pitchFamily="34" charset="0"/>
                <a:cs typeface="Arial" panose="020B0604020202020204" pitchFamily="34" charset="0"/>
              </a:rPr>
              <a:t>T-Mobile (</a:t>
            </a:r>
            <a:r>
              <a:rPr lang="nl-NL" sz="1800" dirty="0" err="1">
                <a:latin typeface="Arial" panose="020B0604020202020204" pitchFamily="34" charset="0"/>
                <a:cs typeface="Arial" panose="020B0604020202020204" pitchFamily="34" charset="0"/>
              </a:rPr>
              <a:t>HvJ</a:t>
            </a:r>
            <a:r>
              <a:rPr lang="nl-NL" sz="1800" dirty="0">
                <a:latin typeface="Arial" panose="020B0604020202020204" pitchFamily="34" charset="0"/>
                <a:cs typeface="Arial" panose="020B0604020202020204" pitchFamily="34" charset="0"/>
              </a:rPr>
              <a:t> 4 juni 2009): civiele rechter wel ambtshalve toetsing of strijd met art. 101(1) VWEU (wel openbare orde)</a:t>
            </a:r>
          </a:p>
        </p:txBody>
      </p:sp>
      <p:sp>
        <p:nvSpPr>
          <p:cNvPr id="8" name="Tijdelijke aanduiding voor dianummer 7"/>
          <p:cNvSpPr>
            <a:spLocks noGrp="1"/>
          </p:cNvSpPr>
          <p:nvPr>
            <p:ph type="sldNum" sz="quarter" idx="12"/>
          </p:nvPr>
        </p:nvSpPr>
        <p:spPr/>
        <p:txBody>
          <a:bodyPr/>
          <a:lstStyle/>
          <a:p>
            <a:fld id="{E45BB751-80D0-6247-BA02-60582747485A}" type="slidenum">
              <a:rPr lang="nl-NL" noProof="0" smtClean="0"/>
              <a:pPr/>
              <a:t>14</a:t>
            </a:fld>
            <a:endParaRPr lang="nl-NL" noProof="0" dirty="0"/>
          </a:p>
        </p:txBody>
      </p:sp>
    </p:spTree>
    <p:extLst>
      <p:ext uri="{BB962C8B-B14F-4D97-AF65-F5344CB8AC3E}">
        <p14:creationId xmlns:p14="http://schemas.microsoft.com/office/powerpoint/2010/main" val="27020261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3200" dirty="0" smtClean="0">
                <a:latin typeface="Arial" panose="020B0604020202020204" pitchFamily="34" charset="0"/>
                <a:cs typeface="Arial" panose="020B0604020202020204" pitchFamily="34" charset="0"/>
              </a:rPr>
              <a:t>Handhaving: stelplicht/bewijslast</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normAutofit/>
          </a:bodyPr>
          <a:lstStyle/>
          <a:p>
            <a:r>
              <a:rPr lang="nl-NL" sz="1800" dirty="0" smtClean="0">
                <a:latin typeface="Arial" panose="020B0604020202020204" pitchFamily="34" charset="0"/>
                <a:cs typeface="Arial" panose="020B0604020202020204" pitchFamily="34" charset="0"/>
              </a:rPr>
              <a:t>Art. 2 Vo. 1/2003: </a:t>
            </a:r>
          </a:p>
          <a:p>
            <a:pPr lvl="1"/>
            <a:r>
              <a:rPr lang="nl-NL" sz="1800" dirty="0" smtClean="0">
                <a:latin typeface="Arial" panose="020B0604020202020204" pitchFamily="34" charset="0"/>
                <a:cs typeface="Arial" panose="020B0604020202020204" pitchFamily="34" charset="0"/>
              </a:rPr>
              <a:t>Strijd met art. 101(1) + art. 6  (1) Mw: bewijslast op partij die beweert dat sprake is van inbreuk (eiser)</a:t>
            </a:r>
          </a:p>
          <a:p>
            <a:pPr lvl="1"/>
            <a:r>
              <a:rPr lang="nl-NL" sz="1800" dirty="0" smtClean="0">
                <a:latin typeface="Arial" panose="020B0604020202020204" pitchFamily="34" charset="0"/>
                <a:cs typeface="Arial" panose="020B0604020202020204" pitchFamily="34" charset="0"/>
              </a:rPr>
              <a:t>Vrijstelling art. 101(3) + art. 6 (3) Mw: partij die hier beroep op doet (gedaagde)</a:t>
            </a:r>
          </a:p>
          <a:p>
            <a:pPr marL="271462" lvl="1" indent="0">
              <a:buNone/>
            </a:pPr>
            <a:endParaRPr lang="nl-NL" sz="1800" dirty="0" smtClean="0">
              <a:latin typeface="Arial" panose="020B0604020202020204" pitchFamily="34" charset="0"/>
              <a:cs typeface="Arial" panose="020B0604020202020204" pitchFamily="34" charset="0"/>
            </a:endParaRPr>
          </a:p>
          <a:p>
            <a:r>
              <a:rPr lang="nl-NL" sz="1800" dirty="0" smtClean="0">
                <a:latin typeface="Arial" panose="020B0604020202020204" pitchFamily="34" charset="0"/>
                <a:cs typeface="Arial" panose="020B0604020202020204" pitchFamily="34" charset="0"/>
              </a:rPr>
              <a:t>ANVR c.s./IATA (HR 21 december 2012): </a:t>
            </a:r>
          </a:p>
          <a:p>
            <a:pPr lvl="1"/>
            <a:r>
              <a:rPr lang="nl-NL" sz="1800" dirty="0" smtClean="0">
                <a:latin typeface="Arial" panose="020B0604020202020204" pitchFamily="34" charset="0"/>
                <a:cs typeface="Arial" panose="020B0604020202020204" pitchFamily="34" charset="0"/>
              </a:rPr>
              <a:t>Bewijslast eiser: “</a:t>
            </a:r>
            <a:r>
              <a:rPr lang="nl-NL" sz="1800" i="1" dirty="0" smtClean="0">
                <a:latin typeface="Arial" panose="020B0604020202020204" pitchFamily="34" charset="0"/>
                <a:cs typeface="Arial" panose="020B0604020202020204" pitchFamily="34" charset="0"/>
              </a:rPr>
              <a:t>onderbouwen met de relevante (economische) feiten en omstandigheden, opdat een voldoende adequaat en gefundeerd (economisch) partijdebat</a:t>
            </a:r>
            <a:r>
              <a:rPr lang="nl-NL" sz="1800" dirty="0" smtClean="0">
                <a:latin typeface="Arial" panose="020B0604020202020204" pitchFamily="34" charset="0"/>
                <a:cs typeface="Arial" panose="020B0604020202020204" pitchFamily="34" charset="0"/>
              </a:rPr>
              <a:t>” mogelijk is</a:t>
            </a:r>
          </a:p>
          <a:p>
            <a:pPr lvl="1"/>
            <a:endParaRPr lang="nl-NL" dirty="0"/>
          </a:p>
        </p:txBody>
      </p:sp>
      <p:sp>
        <p:nvSpPr>
          <p:cNvPr id="5" name="Tijdelijke aanduiding voor dianummer 4"/>
          <p:cNvSpPr>
            <a:spLocks noGrp="1"/>
          </p:cNvSpPr>
          <p:nvPr>
            <p:ph type="sldNum" sz="quarter" idx="12"/>
          </p:nvPr>
        </p:nvSpPr>
        <p:spPr/>
        <p:txBody>
          <a:bodyPr/>
          <a:lstStyle/>
          <a:p>
            <a:fld id="{E45BB751-80D0-6247-BA02-60582747485A}" type="slidenum">
              <a:rPr lang="nl-NL" noProof="0" smtClean="0"/>
              <a:pPr/>
              <a:t>15</a:t>
            </a:fld>
            <a:endParaRPr lang="nl-NL" noProof="0"/>
          </a:p>
        </p:txBody>
      </p:sp>
    </p:spTree>
    <p:extLst>
      <p:ext uri="{BB962C8B-B14F-4D97-AF65-F5344CB8AC3E}">
        <p14:creationId xmlns:p14="http://schemas.microsoft.com/office/powerpoint/2010/main" val="17494945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0931"/>
            <a:ext cx="8229600" cy="1143000"/>
          </a:xfrm>
        </p:spPr>
        <p:txBody>
          <a:bodyPr>
            <a:normAutofit/>
          </a:bodyPr>
          <a:lstStyle/>
          <a:p>
            <a:r>
              <a:rPr lang="nl-NL" sz="3200" dirty="0" smtClean="0">
                <a:latin typeface="Arial" panose="020B0604020202020204" pitchFamily="34" charset="0"/>
                <a:cs typeface="Arial" panose="020B0604020202020204" pitchFamily="34" charset="0"/>
              </a:rPr>
              <a:t>Handhaving: kartelschadeclaims </a:t>
            </a:r>
            <a:br>
              <a:rPr lang="nl-NL" sz="3200" dirty="0" smtClean="0">
                <a:latin typeface="Arial" panose="020B0604020202020204" pitchFamily="34" charset="0"/>
                <a:cs typeface="Arial" panose="020B0604020202020204" pitchFamily="34" charset="0"/>
              </a:rPr>
            </a:br>
            <a:endParaRPr lang="nl-NL"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nl-NL" altLang="nl-NL" sz="1600" dirty="0" smtClean="0">
                <a:latin typeface="Arial" panose="020B0604020202020204" pitchFamily="34" charset="0"/>
                <a:cs typeface="Arial" panose="020B0604020202020204" pitchFamily="34" charset="0"/>
              </a:rPr>
              <a:t>Opkomst Europese claimcultuur - Nederland populair forum (zeker na </a:t>
            </a:r>
            <a:r>
              <a:rPr lang="nl-NL" altLang="nl-NL" sz="1600" dirty="0" err="1" smtClean="0">
                <a:latin typeface="Arial" panose="020B0604020202020204" pitchFamily="34" charset="0"/>
                <a:cs typeface="Arial" panose="020B0604020202020204" pitchFamily="34" charset="0"/>
              </a:rPr>
              <a:t>Brexit</a:t>
            </a:r>
            <a:r>
              <a:rPr lang="nl-NL" altLang="nl-NL" sz="1600" dirty="0" smtClean="0">
                <a:latin typeface="Arial" panose="020B0604020202020204" pitchFamily="34" charset="0"/>
                <a:cs typeface="Arial" panose="020B0604020202020204" pitchFamily="34" charset="0"/>
              </a:rPr>
              <a:t>)</a:t>
            </a:r>
          </a:p>
          <a:p>
            <a:pPr lvl="1"/>
            <a:r>
              <a:rPr lang="nl-NL" altLang="nl-NL" sz="1600" dirty="0" smtClean="0">
                <a:latin typeface="Arial" panose="020B0604020202020204" pitchFamily="34" charset="0"/>
                <a:cs typeface="Arial" panose="020B0604020202020204" pitchFamily="34" charset="0"/>
              </a:rPr>
              <a:t>Bijv. Rb. 29-03-17 (</a:t>
            </a:r>
            <a:r>
              <a:rPr lang="nl-NL" altLang="nl-NL" sz="1600" dirty="0" err="1" smtClean="0">
                <a:latin typeface="Arial" panose="020B0604020202020204" pitchFamily="34" charset="0"/>
                <a:cs typeface="Arial" panose="020B0604020202020204" pitchFamily="34" charset="0"/>
              </a:rPr>
              <a:t>Tennet</a:t>
            </a:r>
            <a:r>
              <a:rPr lang="nl-NL" altLang="nl-NL" sz="1600" dirty="0" smtClean="0">
                <a:latin typeface="Arial" panose="020B0604020202020204" pitchFamily="34" charset="0"/>
                <a:cs typeface="Arial" panose="020B0604020202020204" pitchFamily="34" charset="0"/>
              </a:rPr>
              <a:t>/ABB): schadevergoeding 23 miljoen (excl. rente)</a:t>
            </a:r>
          </a:p>
          <a:p>
            <a:pPr lvl="1"/>
            <a:r>
              <a:rPr lang="nl-NL" altLang="nl-NL" sz="1600" dirty="0" smtClean="0">
                <a:latin typeface="Arial" panose="020B0604020202020204" pitchFamily="34" charset="0"/>
                <a:cs typeface="Arial" panose="020B0604020202020204" pitchFamily="34" charset="0"/>
              </a:rPr>
              <a:t>Bijv. claims luchtvrachtkartel</a:t>
            </a:r>
          </a:p>
          <a:p>
            <a:pPr lvl="1"/>
            <a:endParaRPr lang="nl-NL" altLang="nl-NL" sz="1600" dirty="0" smtClean="0">
              <a:latin typeface="Arial" panose="020B0604020202020204" pitchFamily="34" charset="0"/>
              <a:cs typeface="Arial" panose="020B0604020202020204" pitchFamily="34" charset="0"/>
            </a:endParaRPr>
          </a:p>
          <a:p>
            <a:r>
              <a:rPr lang="nl-NL" altLang="nl-NL" sz="1600" dirty="0" smtClean="0">
                <a:latin typeface="Arial" panose="020B0604020202020204" pitchFamily="34" charset="0"/>
                <a:cs typeface="Arial" panose="020B0604020202020204" pitchFamily="34" charset="0"/>
              </a:rPr>
              <a:t>Stimulering ACM en Europese Commissie instellen schadevergoeding na boete kartel</a:t>
            </a:r>
          </a:p>
          <a:p>
            <a:endParaRPr lang="nl-NL" altLang="nl-NL" sz="1600" dirty="0" smtClean="0">
              <a:latin typeface="Arial" panose="020B0604020202020204" pitchFamily="34" charset="0"/>
              <a:cs typeface="Arial" panose="020B0604020202020204" pitchFamily="34" charset="0"/>
            </a:endParaRPr>
          </a:p>
          <a:p>
            <a:r>
              <a:rPr lang="nl-NL" altLang="nl-NL" sz="1600" dirty="0" smtClean="0">
                <a:latin typeface="Arial" panose="020B0604020202020204" pitchFamily="34" charset="0"/>
                <a:cs typeface="Arial" panose="020B0604020202020204" pitchFamily="34" charset="0"/>
              </a:rPr>
              <a:t>Aparte kartelschaderichtlijn (omgezet in NL wetgeving)</a:t>
            </a:r>
          </a:p>
          <a:p>
            <a:pPr lvl="1"/>
            <a:r>
              <a:rPr lang="nl-NL" altLang="nl-NL" sz="1600" dirty="0" smtClean="0">
                <a:latin typeface="Arial" panose="020B0604020202020204" pitchFamily="34" charset="0"/>
                <a:cs typeface="Arial" panose="020B0604020202020204" pitchFamily="34" charset="0"/>
              </a:rPr>
              <a:t>Uniformering o.a. verjaringsregels en aansprakelijkheid </a:t>
            </a:r>
          </a:p>
          <a:p>
            <a:pPr lvl="1"/>
            <a:r>
              <a:rPr lang="nl-NL" altLang="nl-NL" sz="1600" dirty="0" smtClean="0">
                <a:latin typeface="Arial" panose="020B0604020202020204" pitchFamily="34" charset="0"/>
                <a:cs typeface="Arial" panose="020B0604020202020204" pitchFamily="34" charset="0"/>
              </a:rPr>
              <a:t>Vermoeden van schade</a:t>
            </a:r>
          </a:p>
          <a:p>
            <a:pPr lvl="1"/>
            <a:r>
              <a:rPr lang="nl-NL" altLang="nl-NL" sz="1600" dirty="0" smtClean="0">
                <a:latin typeface="Arial" panose="020B0604020202020204" pitchFamily="34" charset="0"/>
                <a:cs typeface="Arial" panose="020B0604020202020204" pitchFamily="34" charset="0"/>
              </a:rPr>
              <a:t>Indirecte prijsstijgingen makkelijker verhaald  </a:t>
            </a:r>
          </a:p>
          <a:p>
            <a:pPr lvl="1"/>
            <a:r>
              <a:rPr lang="nl-NL" altLang="nl-NL" sz="1600" dirty="0">
                <a:latin typeface="Arial" panose="020B0604020202020204" pitchFamily="34" charset="0"/>
                <a:cs typeface="Arial" panose="020B0604020202020204" pitchFamily="34" charset="0"/>
              </a:rPr>
              <a:t>Besluiten ACM en Commissie onweerlegbaar bewijs </a:t>
            </a:r>
          </a:p>
          <a:p>
            <a:pPr lvl="1"/>
            <a:r>
              <a:rPr lang="nl-NL" altLang="nl-NL" sz="1600" dirty="0" smtClean="0">
                <a:latin typeface="Arial" panose="020B0604020202020204" pitchFamily="34" charset="0"/>
                <a:cs typeface="Arial" panose="020B0604020202020204" pitchFamily="34" charset="0"/>
              </a:rPr>
              <a:t>Bewijsmateriaal makkelijker bij ACM en Commissie op te vragen</a:t>
            </a:r>
            <a:endParaRPr lang="nl-NL" altLang="nl-NL" sz="1600" dirty="0">
              <a:latin typeface="Arial" panose="020B0604020202020204" pitchFamily="34" charset="0"/>
              <a:cs typeface="Arial" panose="020B0604020202020204" pitchFamily="34" charset="0"/>
            </a:endParaRPr>
          </a:p>
          <a:p>
            <a:pPr lvl="1"/>
            <a:endParaRPr lang="nl-NL" altLang="nl-NL" sz="1600" dirty="0">
              <a:latin typeface="Arial" panose="020B0604020202020204" pitchFamily="34" charset="0"/>
              <a:cs typeface="Arial" panose="020B0604020202020204" pitchFamily="34" charset="0"/>
            </a:endParaRPr>
          </a:p>
          <a:p>
            <a:endParaRPr lang="nl-NL" altLang="nl-NL" sz="1600" dirty="0" smtClean="0">
              <a:latin typeface="Arial" panose="020B0604020202020204" pitchFamily="34" charset="0"/>
              <a:cs typeface="Arial" panose="020B0604020202020204" pitchFamily="34" charset="0"/>
            </a:endParaRPr>
          </a:p>
          <a:p>
            <a:endParaRPr lang="nl-NL" altLang="nl-NL" sz="1600" dirty="0" smtClean="0">
              <a:latin typeface="Arial" panose="020B0604020202020204" pitchFamily="34" charset="0"/>
              <a:cs typeface="Arial" panose="020B0604020202020204" pitchFamily="34" charset="0"/>
            </a:endParaRPr>
          </a:p>
        </p:txBody>
      </p:sp>
      <p:sp>
        <p:nvSpPr>
          <p:cNvPr id="8" name="Tijdelijke aanduiding voor dianummer 7"/>
          <p:cNvSpPr>
            <a:spLocks noGrp="1"/>
          </p:cNvSpPr>
          <p:nvPr>
            <p:ph type="sldNum" sz="quarter" idx="12"/>
          </p:nvPr>
        </p:nvSpPr>
        <p:spPr/>
        <p:txBody>
          <a:bodyPr/>
          <a:lstStyle/>
          <a:p>
            <a:fld id="{E45BB751-80D0-6247-BA02-60582747485A}" type="slidenum">
              <a:rPr lang="nl-NL" noProof="0" smtClean="0"/>
              <a:pPr/>
              <a:t>16</a:t>
            </a:fld>
            <a:endParaRPr lang="nl-NL" noProof="0" dirty="0"/>
          </a:p>
        </p:txBody>
      </p:sp>
    </p:spTree>
    <p:extLst>
      <p:ext uri="{BB962C8B-B14F-4D97-AF65-F5344CB8AC3E}">
        <p14:creationId xmlns:p14="http://schemas.microsoft.com/office/powerpoint/2010/main" val="28612272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0124"/>
            <a:ext cx="9144000" cy="5857875"/>
          </a:xfrm>
          <a:prstGeom prst="rect">
            <a:avLst/>
          </a:prstGeom>
        </p:spPr>
      </p:pic>
      <p:sp>
        <p:nvSpPr>
          <p:cNvPr id="2" name="Titel 1"/>
          <p:cNvSpPr>
            <a:spLocks noGrp="1"/>
          </p:cNvSpPr>
          <p:nvPr>
            <p:ph type="title"/>
          </p:nvPr>
        </p:nvSpPr>
        <p:spPr/>
        <p:txBody>
          <a:bodyPr>
            <a:normAutofit/>
          </a:bodyPr>
          <a:lstStyle/>
          <a:p>
            <a:r>
              <a:rPr lang="nl-NL" dirty="0" smtClean="0">
                <a:latin typeface="Arial" panose="020B0604020202020204" pitchFamily="34" charset="0"/>
                <a:cs typeface="Arial" panose="020B0604020202020204" pitchFamily="34" charset="0"/>
              </a:rPr>
              <a:t>Kartelverbod</a:t>
            </a:r>
            <a:endParaRPr lang="nl-NL"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lstStyle/>
          <a:p>
            <a:endParaRPr lang="nl-NL" dirty="0" smtClean="0"/>
          </a:p>
          <a:p>
            <a:endParaRPr lang="nl-NL" dirty="0"/>
          </a:p>
          <a:p>
            <a:endParaRPr lang="nl-NL" dirty="0" smtClean="0"/>
          </a:p>
          <a:p>
            <a:endParaRPr lang="nl-NL" dirty="0"/>
          </a:p>
          <a:p>
            <a:endParaRPr lang="nl-NL" dirty="0"/>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17</a:t>
            </a:fld>
            <a:endParaRPr lang="nl-NL" noProof="0"/>
          </a:p>
        </p:txBody>
      </p:sp>
    </p:spTree>
    <p:extLst>
      <p:ext uri="{BB962C8B-B14F-4D97-AF65-F5344CB8AC3E}">
        <p14:creationId xmlns:p14="http://schemas.microsoft.com/office/powerpoint/2010/main" val="40834169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fontScale="90000"/>
          </a:bodyPr>
          <a:lstStyle/>
          <a:p>
            <a:pPr>
              <a:lnSpc>
                <a:spcPts val="4000"/>
              </a:lnSpc>
            </a:pPr>
            <a:r>
              <a:rPr lang="nl-NL" altLang="nl-NL" dirty="0" smtClean="0"/>
              <a:t/>
            </a:r>
            <a:br>
              <a:rPr lang="nl-NL" altLang="nl-NL" dirty="0" smtClean="0"/>
            </a:br>
            <a:r>
              <a:rPr lang="nl-NL" altLang="nl-NL" dirty="0">
                <a:latin typeface="Arial" panose="020B0604020202020204" pitchFamily="34" charset="0"/>
                <a:cs typeface="Arial" panose="020B0604020202020204" pitchFamily="34" charset="0"/>
              </a:rPr>
              <a:t>A</a:t>
            </a:r>
            <a:r>
              <a:rPr lang="nl-NL" altLang="nl-NL" dirty="0" smtClean="0">
                <a:latin typeface="Arial" panose="020B0604020202020204" pitchFamily="34" charset="0"/>
                <a:cs typeface="Arial" panose="020B0604020202020204" pitchFamily="34" charset="0"/>
              </a:rPr>
              <a:t>lgemeen</a:t>
            </a:r>
            <a:r>
              <a:rPr lang="nl-NL" altLang="nl-NL" sz="2800" dirty="0" smtClean="0"/>
              <a:t/>
            </a:r>
            <a:br>
              <a:rPr lang="nl-NL" altLang="nl-NL" sz="2800" dirty="0" smtClean="0"/>
            </a:br>
            <a:endParaRPr lang="nl-NL" altLang="nl-NL" sz="2800" dirty="0"/>
          </a:p>
        </p:txBody>
      </p:sp>
      <p:sp>
        <p:nvSpPr>
          <p:cNvPr id="71683" name="Rectangle 3"/>
          <p:cNvSpPr>
            <a:spLocks noGrp="1" noChangeArrowheads="1"/>
          </p:cNvSpPr>
          <p:nvPr>
            <p:ph type="body" idx="1"/>
          </p:nvPr>
        </p:nvSpPr>
        <p:spPr/>
        <p:txBody>
          <a:bodyPr>
            <a:noAutofit/>
          </a:bodyPr>
          <a:lstStyle/>
          <a:p>
            <a:pPr marL="266700" lvl="1" indent="-266700">
              <a:lnSpc>
                <a:spcPct val="90000"/>
              </a:lnSpc>
            </a:pPr>
            <a:r>
              <a:rPr lang="nl-NL" sz="1800" dirty="0" smtClean="0">
                <a:latin typeface="Arial" panose="020B0604020202020204" pitchFamily="34" charset="0"/>
                <a:cs typeface="Arial" panose="020B0604020202020204" pitchFamily="34" charset="0"/>
              </a:rPr>
              <a:t>Artikel 6 Mw en 101 VWEU (“kartelverbod</a:t>
            </a:r>
            <a:r>
              <a:rPr lang="nl-NL" sz="1800" dirty="0">
                <a:latin typeface="Arial" panose="020B0604020202020204" pitchFamily="34" charset="0"/>
                <a:cs typeface="Arial" panose="020B0604020202020204" pitchFamily="34" charset="0"/>
              </a:rPr>
              <a:t>”) </a:t>
            </a:r>
            <a:r>
              <a:rPr lang="nl-NL" sz="1800" dirty="0" smtClean="0">
                <a:latin typeface="Arial" panose="020B0604020202020204" pitchFamily="34" charset="0"/>
                <a:cs typeface="Arial" panose="020B0604020202020204" pitchFamily="34" charset="0"/>
              </a:rPr>
              <a:t>verbieden </a:t>
            </a:r>
            <a:r>
              <a:rPr lang="nl-NL" sz="1800" dirty="0">
                <a:latin typeface="Arial" panose="020B0604020202020204" pitchFamily="34" charset="0"/>
                <a:cs typeface="Arial" panose="020B0604020202020204" pitchFamily="34" charset="0"/>
              </a:rPr>
              <a:t>concurrentiebeperkende </a:t>
            </a:r>
            <a:r>
              <a:rPr lang="nl-NL" sz="1800" u="sng" dirty="0">
                <a:latin typeface="Arial" panose="020B0604020202020204" pitchFamily="34" charset="0"/>
                <a:cs typeface="Arial" panose="020B0604020202020204" pitchFamily="34" charset="0"/>
              </a:rPr>
              <a:t>overeenkomsten</a:t>
            </a:r>
            <a:r>
              <a:rPr lang="nl-NL" sz="1800" dirty="0">
                <a:latin typeface="Arial" panose="020B0604020202020204" pitchFamily="34" charset="0"/>
                <a:cs typeface="Arial" panose="020B0604020202020204" pitchFamily="34" charset="0"/>
              </a:rPr>
              <a:t> en </a:t>
            </a:r>
            <a:r>
              <a:rPr lang="nl-NL" sz="1800" u="sng" dirty="0">
                <a:latin typeface="Arial" panose="020B0604020202020204" pitchFamily="34" charset="0"/>
                <a:cs typeface="Arial" panose="020B0604020202020204" pitchFamily="34" charset="0"/>
              </a:rPr>
              <a:t>onderling afgestemde feitelijke gedragingen</a:t>
            </a:r>
            <a:r>
              <a:rPr lang="nl-NL" sz="1800" dirty="0">
                <a:latin typeface="Arial" panose="020B0604020202020204" pitchFamily="34" charset="0"/>
                <a:cs typeface="Arial" panose="020B0604020202020204" pitchFamily="34" charset="0"/>
              </a:rPr>
              <a:t> tussen </a:t>
            </a:r>
            <a:r>
              <a:rPr lang="nl-NL" sz="1800" dirty="0" smtClean="0">
                <a:latin typeface="Arial" panose="020B0604020202020204" pitchFamily="34" charset="0"/>
                <a:cs typeface="Arial" panose="020B0604020202020204" pitchFamily="34" charset="0"/>
              </a:rPr>
              <a:t>ondernemingen</a:t>
            </a:r>
          </a:p>
          <a:p>
            <a:pPr marL="266700" lvl="1" indent="-266700">
              <a:lnSpc>
                <a:spcPct val="90000"/>
              </a:lnSpc>
            </a:pPr>
            <a:endParaRPr lang="nl-NL" sz="1800" dirty="0">
              <a:latin typeface="Arial" panose="020B0604020202020204" pitchFamily="34" charset="0"/>
              <a:cs typeface="Arial" panose="020B0604020202020204" pitchFamily="34" charset="0"/>
            </a:endParaRPr>
          </a:p>
          <a:p>
            <a:pPr marL="266700" lvl="1" indent="-266700">
              <a:lnSpc>
                <a:spcPct val="90000"/>
              </a:lnSpc>
            </a:pPr>
            <a:r>
              <a:rPr lang="nl-NL" sz="1800" dirty="0">
                <a:latin typeface="Arial" panose="020B0604020202020204" pitchFamily="34" charset="0"/>
                <a:cs typeface="Arial" panose="020B0604020202020204" pitchFamily="34" charset="0"/>
              </a:rPr>
              <a:t>O</a:t>
            </a:r>
            <a:r>
              <a:rPr lang="nl-NL" sz="1800" dirty="0" smtClean="0">
                <a:latin typeface="Arial" panose="020B0604020202020204" pitchFamily="34" charset="0"/>
                <a:cs typeface="Arial" panose="020B0604020202020204" pitchFamily="34" charset="0"/>
              </a:rPr>
              <a:t>vereenkomst</a:t>
            </a:r>
            <a:r>
              <a:rPr lang="nl-NL" sz="1800" dirty="0">
                <a:latin typeface="Arial" panose="020B0604020202020204" pitchFamily="34" charset="0"/>
                <a:cs typeface="Arial" panose="020B0604020202020204" pitchFamily="34" charset="0"/>
              </a:rPr>
              <a:t>: wilsovereenstemming (schriftelijk, mondeling en/of stilzwijgend) over het commerciële gedrag van de ondernemingen</a:t>
            </a:r>
          </a:p>
          <a:p>
            <a:pPr marL="266700" lvl="1" indent="-266700">
              <a:lnSpc>
                <a:spcPct val="90000"/>
              </a:lnSpc>
            </a:pPr>
            <a:endParaRPr lang="nl-NL" sz="1800" dirty="0">
              <a:latin typeface="Arial" panose="020B0604020202020204" pitchFamily="34" charset="0"/>
              <a:cs typeface="Arial" panose="020B0604020202020204" pitchFamily="34" charset="0"/>
            </a:endParaRPr>
          </a:p>
          <a:p>
            <a:pPr marL="266700" lvl="1" indent="-266700">
              <a:lnSpc>
                <a:spcPct val="90000"/>
              </a:lnSpc>
            </a:pPr>
            <a:r>
              <a:rPr lang="nl-NL" sz="1800" dirty="0">
                <a:latin typeface="Arial" panose="020B0604020202020204" pitchFamily="34" charset="0"/>
                <a:cs typeface="Arial" panose="020B0604020202020204" pitchFamily="34" charset="0"/>
              </a:rPr>
              <a:t>Onderling afgestemde feitelijke gedraging: vorm van coördinatie die, zonder dat het tot een eigenlijke overeenkomst komt, de risico’s van onderlinge concurrentie bewust vervangt door feitelijke samenwerking</a:t>
            </a:r>
          </a:p>
          <a:p>
            <a:pPr marL="266700" lvl="1" indent="-266700">
              <a:lnSpc>
                <a:spcPct val="90000"/>
              </a:lnSpc>
            </a:pPr>
            <a:endParaRPr lang="nl-NL" sz="1800" dirty="0">
              <a:latin typeface="Arial" panose="020B0604020202020204" pitchFamily="34" charset="0"/>
              <a:cs typeface="Arial" panose="020B0604020202020204" pitchFamily="34" charset="0"/>
            </a:endParaRPr>
          </a:p>
          <a:p>
            <a:pPr marL="266700" lvl="1" indent="-266700">
              <a:lnSpc>
                <a:spcPct val="90000"/>
              </a:lnSpc>
            </a:pPr>
            <a:r>
              <a:rPr lang="nl-NL" sz="1800" dirty="0" smtClean="0">
                <a:latin typeface="Arial" panose="020B0604020202020204" pitchFamily="34" charset="0"/>
                <a:cs typeface="Arial" panose="020B0604020202020204" pitchFamily="34" charset="0"/>
              </a:rPr>
              <a:t>Ook besluiten ondernemersverenigingen vallen onder het kartelverbod</a:t>
            </a:r>
            <a:endParaRPr lang="nl-NL" sz="1800" dirty="0">
              <a:latin typeface="Arial" panose="020B0604020202020204" pitchFamily="34" charset="0"/>
              <a:cs typeface="Arial" panose="020B0604020202020204" pitchFamily="34" charset="0"/>
            </a:endParaRPr>
          </a:p>
          <a:p>
            <a:pPr lvl="1">
              <a:buFontTx/>
              <a:buNone/>
            </a:pPr>
            <a:endParaRPr lang="nl-NL" altLang="nl-NL" sz="1600" dirty="0" smtClean="0">
              <a:latin typeface="Arial" panose="020B0604020202020204" pitchFamily="34" charset="0"/>
              <a:cs typeface="Arial" panose="020B0604020202020204" pitchFamily="34" charset="0"/>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18</a:t>
            </a:fld>
            <a:endParaRPr lang="nl-NL" noProof="0"/>
          </a:p>
        </p:txBody>
      </p:sp>
    </p:spTree>
    <p:extLst>
      <p:ext uri="{BB962C8B-B14F-4D97-AF65-F5344CB8AC3E}">
        <p14:creationId xmlns:p14="http://schemas.microsoft.com/office/powerpoint/2010/main" val="19643828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fontScale="90000"/>
          </a:bodyPr>
          <a:lstStyle/>
          <a:p>
            <a:pPr>
              <a:lnSpc>
                <a:spcPts val="4000"/>
              </a:lnSpc>
            </a:pPr>
            <a:r>
              <a:rPr lang="nl-NL" altLang="nl-NL" dirty="0" smtClean="0"/>
              <a:t/>
            </a:r>
            <a:br>
              <a:rPr lang="nl-NL" altLang="nl-NL" dirty="0" smtClean="0"/>
            </a:br>
            <a:r>
              <a:rPr lang="nl-NL" altLang="nl-NL" dirty="0">
                <a:latin typeface="Arial" panose="020B0604020202020204" pitchFamily="34" charset="0"/>
                <a:cs typeface="Arial" panose="020B0604020202020204" pitchFamily="34" charset="0"/>
              </a:rPr>
              <a:t>Onderscheid d</a:t>
            </a:r>
            <a:r>
              <a:rPr lang="nl-NL" altLang="nl-NL" dirty="0" smtClean="0">
                <a:latin typeface="Arial" panose="020B0604020202020204" pitchFamily="34" charset="0"/>
                <a:cs typeface="Arial" panose="020B0604020202020204" pitchFamily="34" charset="0"/>
              </a:rPr>
              <a:t>oel- en gevolgbeperking</a:t>
            </a:r>
            <a:r>
              <a:rPr lang="nl-NL" altLang="nl-NL" sz="2800" dirty="0" smtClean="0"/>
              <a:t/>
            </a:r>
            <a:br>
              <a:rPr lang="nl-NL" altLang="nl-NL" sz="2800" dirty="0" smtClean="0"/>
            </a:br>
            <a:endParaRPr lang="nl-NL" altLang="nl-NL" sz="2800" dirty="0"/>
          </a:p>
        </p:txBody>
      </p:sp>
      <p:sp>
        <p:nvSpPr>
          <p:cNvPr id="71683" name="Rectangle 3"/>
          <p:cNvSpPr>
            <a:spLocks noGrp="1" noChangeArrowheads="1"/>
          </p:cNvSpPr>
          <p:nvPr>
            <p:ph type="body" idx="1"/>
          </p:nvPr>
        </p:nvSpPr>
        <p:spPr/>
        <p:txBody>
          <a:bodyPr>
            <a:noAutofit/>
          </a:bodyPr>
          <a:lstStyle/>
          <a:p>
            <a:pPr marL="266700" lvl="1" indent="-266700">
              <a:lnSpc>
                <a:spcPct val="90000"/>
              </a:lnSpc>
            </a:pPr>
            <a:r>
              <a:rPr lang="nl-NL" sz="1800" dirty="0">
                <a:latin typeface="Arial" panose="020B0604020202020204" pitchFamily="34" charset="0"/>
                <a:cs typeface="Arial" panose="020B0604020202020204" pitchFamily="34" charset="0"/>
              </a:rPr>
              <a:t>Doelbeperking</a:t>
            </a:r>
          </a:p>
          <a:p>
            <a:pPr marL="538163" lvl="2" indent="-266700">
              <a:lnSpc>
                <a:spcPct val="90000"/>
              </a:lnSpc>
            </a:pPr>
            <a:r>
              <a:rPr lang="nl-NL" sz="1800" dirty="0" smtClean="0">
                <a:latin typeface="Arial" panose="020B0604020202020204" pitchFamily="34" charset="0"/>
                <a:cs typeface="Arial" panose="020B0604020202020204" pitchFamily="34" charset="0"/>
              </a:rPr>
              <a:t>Naar zijn aard geacht schadelijk te zijn voor goede werking normale mededinging</a:t>
            </a:r>
          </a:p>
          <a:p>
            <a:pPr marL="538163" lvl="2" indent="-266700">
              <a:lnSpc>
                <a:spcPct val="90000"/>
              </a:lnSpc>
            </a:pPr>
            <a:r>
              <a:rPr lang="nl-NL" sz="1800" dirty="0" smtClean="0">
                <a:latin typeface="Arial" panose="020B0604020202020204" pitchFamily="34" charset="0"/>
                <a:cs typeface="Arial" panose="020B0604020202020204" pitchFamily="34" charset="0"/>
              </a:rPr>
              <a:t>Beoordeling aan </a:t>
            </a:r>
            <a:r>
              <a:rPr lang="nl-NL" sz="1800" dirty="0">
                <a:latin typeface="Arial" panose="020B0604020202020204" pitchFamily="34" charset="0"/>
                <a:cs typeface="Arial" panose="020B0604020202020204" pitchFamily="34" charset="0"/>
              </a:rPr>
              <a:t>de hand van </a:t>
            </a:r>
            <a:r>
              <a:rPr lang="nl-NL" sz="1800" dirty="0" smtClean="0">
                <a:latin typeface="Arial" panose="020B0604020202020204" pitchFamily="34" charset="0"/>
                <a:cs typeface="Arial" panose="020B0604020202020204" pitchFamily="34" charset="0"/>
              </a:rPr>
              <a:t>de bewoordingen/doelen van de gedraging bezien in de </a:t>
            </a:r>
            <a:r>
              <a:rPr lang="nl-NL" sz="1800" dirty="0">
                <a:latin typeface="Arial" panose="020B0604020202020204" pitchFamily="34" charset="0"/>
                <a:cs typeface="Arial" panose="020B0604020202020204" pitchFamily="34" charset="0"/>
              </a:rPr>
              <a:t>economische </a:t>
            </a:r>
            <a:r>
              <a:rPr lang="nl-NL" sz="1800" dirty="0" smtClean="0">
                <a:latin typeface="Arial" panose="020B0604020202020204" pitchFamily="34" charset="0"/>
                <a:cs typeface="Arial" panose="020B0604020202020204" pitchFamily="34" charset="0"/>
              </a:rPr>
              <a:t>en juridische context</a:t>
            </a:r>
            <a:endParaRPr lang="nl-NL" sz="1800" dirty="0">
              <a:latin typeface="Arial" panose="020B0604020202020204" pitchFamily="34" charset="0"/>
              <a:cs typeface="Arial" panose="020B0604020202020204" pitchFamily="34" charset="0"/>
            </a:endParaRPr>
          </a:p>
          <a:p>
            <a:pPr marL="538163" lvl="2" indent="-266700">
              <a:lnSpc>
                <a:spcPct val="90000"/>
              </a:lnSpc>
            </a:pPr>
            <a:r>
              <a:rPr lang="nl-NL" sz="1800" dirty="0">
                <a:latin typeface="Arial" panose="020B0604020202020204" pitchFamily="34" charset="0"/>
                <a:cs typeface="Arial" panose="020B0604020202020204" pitchFamily="34" charset="0"/>
              </a:rPr>
              <a:t>In geval van doelbeperking is geen onderzoek naar de concrete gevolgen van een overeenkomst </a:t>
            </a:r>
            <a:r>
              <a:rPr lang="nl-NL" sz="1800" dirty="0" smtClean="0">
                <a:latin typeface="Arial" panose="020B0604020202020204" pitchFamily="34" charset="0"/>
                <a:cs typeface="Arial" panose="020B0604020202020204" pitchFamily="34" charset="0"/>
              </a:rPr>
              <a:t>noodzakelijk</a:t>
            </a:r>
            <a:endParaRPr lang="nl-NL" sz="1800" dirty="0">
              <a:latin typeface="Arial" panose="020B0604020202020204" pitchFamily="34" charset="0"/>
              <a:cs typeface="Arial" panose="020B0604020202020204" pitchFamily="34" charset="0"/>
            </a:endParaRPr>
          </a:p>
          <a:p>
            <a:pPr marL="266700" lvl="1" indent="-266700">
              <a:lnSpc>
                <a:spcPct val="90000"/>
              </a:lnSpc>
            </a:pPr>
            <a:endParaRPr lang="nl-NL" sz="1800" dirty="0">
              <a:latin typeface="Arial" panose="020B0604020202020204" pitchFamily="34" charset="0"/>
              <a:cs typeface="Arial" panose="020B0604020202020204" pitchFamily="34" charset="0"/>
            </a:endParaRPr>
          </a:p>
          <a:p>
            <a:pPr marL="266700" lvl="1" indent="-266700">
              <a:lnSpc>
                <a:spcPct val="90000"/>
              </a:lnSpc>
            </a:pPr>
            <a:r>
              <a:rPr lang="nl-NL" sz="1800" dirty="0">
                <a:latin typeface="Arial" panose="020B0604020202020204" pitchFamily="34" charset="0"/>
                <a:cs typeface="Arial" panose="020B0604020202020204" pitchFamily="34" charset="0"/>
              </a:rPr>
              <a:t>Gevolgbeperking</a:t>
            </a:r>
          </a:p>
          <a:p>
            <a:pPr marL="538163" lvl="2" indent="-266700">
              <a:lnSpc>
                <a:spcPct val="90000"/>
              </a:lnSpc>
            </a:pPr>
            <a:r>
              <a:rPr lang="nl-NL" sz="1800" dirty="0">
                <a:latin typeface="Arial" panose="020B0604020202020204" pitchFamily="34" charset="0"/>
                <a:cs typeface="Arial" panose="020B0604020202020204" pitchFamily="34" charset="0"/>
              </a:rPr>
              <a:t>Indien geen mededingingsbeperkend doel aanwezig is, dient te worden overgegaan tot een onderzoek naar de gevolgen die de overeenkomst </a:t>
            </a:r>
            <a:r>
              <a:rPr lang="nl-NL" sz="1800" i="1" dirty="0">
                <a:latin typeface="Arial" panose="020B0604020202020204" pitchFamily="34" charset="0"/>
                <a:cs typeface="Arial" panose="020B0604020202020204" pitchFamily="34" charset="0"/>
              </a:rPr>
              <a:t>in </a:t>
            </a:r>
            <a:r>
              <a:rPr lang="nl-NL" sz="1800" i="1" dirty="0" err="1">
                <a:latin typeface="Arial" panose="020B0604020202020204" pitchFamily="34" charset="0"/>
                <a:cs typeface="Arial" panose="020B0604020202020204" pitchFamily="34" charset="0"/>
              </a:rPr>
              <a:t>concreto</a:t>
            </a:r>
            <a:r>
              <a:rPr lang="nl-NL" sz="1800" dirty="0">
                <a:latin typeface="Arial" panose="020B0604020202020204" pitchFamily="34" charset="0"/>
                <a:cs typeface="Arial" panose="020B0604020202020204" pitchFamily="34" charset="0"/>
              </a:rPr>
              <a:t> voor de mededinging heeft</a:t>
            </a:r>
          </a:p>
          <a:p>
            <a:pPr marL="538163" lvl="2" indent="-266700">
              <a:lnSpc>
                <a:spcPct val="90000"/>
              </a:lnSpc>
            </a:pPr>
            <a:r>
              <a:rPr lang="nl-NL" sz="1800" dirty="0">
                <a:latin typeface="Arial" panose="020B0604020202020204" pitchFamily="34" charset="0"/>
                <a:cs typeface="Arial" panose="020B0604020202020204" pitchFamily="34" charset="0"/>
              </a:rPr>
              <a:t>Feitelijk onderzoek in de vorm van een marktanalyse</a:t>
            </a:r>
          </a:p>
          <a:p>
            <a:pPr lvl="1">
              <a:buFontTx/>
              <a:buNone/>
            </a:pPr>
            <a:endParaRPr lang="nl-NL" altLang="nl-NL" sz="1600" dirty="0" smtClean="0">
              <a:latin typeface="Arial" panose="020B0604020202020204" pitchFamily="34" charset="0"/>
              <a:cs typeface="Arial" panose="020B0604020202020204" pitchFamily="34" charset="0"/>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19</a:t>
            </a:fld>
            <a:endParaRPr lang="nl-NL" noProof="0"/>
          </a:p>
        </p:txBody>
      </p:sp>
    </p:spTree>
    <p:extLst>
      <p:ext uri="{BB962C8B-B14F-4D97-AF65-F5344CB8AC3E}">
        <p14:creationId xmlns:p14="http://schemas.microsoft.com/office/powerpoint/2010/main" val="33664670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Horizontale </a:t>
            </a:r>
            <a:r>
              <a:rPr lang="nl-NL" altLang="nl-NL" sz="3200" dirty="0">
                <a:latin typeface="Arial" panose="020B0604020202020204" pitchFamily="34" charset="0"/>
                <a:cs typeface="Arial" panose="020B0604020202020204" pitchFamily="34" charset="0"/>
              </a:rPr>
              <a:t>en verticale overeenkomsten </a:t>
            </a:r>
          </a:p>
        </p:txBody>
      </p:sp>
      <p:sp>
        <p:nvSpPr>
          <p:cNvPr id="80899" name="Rectangle 3"/>
          <p:cNvSpPr>
            <a:spLocks noGrp="1" noChangeArrowheads="1"/>
          </p:cNvSpPr>
          <p:nvPr>
            <p:ph type="body" idx="1"/>
          </p:nvPr>
        </p:nvSpPr>
        <p:spPr/>
        <p:txBody>
          <a:bodyPr/>
          <a:lstStyle/>
          <a:p>
            <a:pPr>
              <a:lnSpc>
                <a:spcPts val="3000"/>
              </a:lnSpc>
            </a:pPr>
            <a:r>
              <a:rPr lang="nl-NL" altLang="nl-NL" sz="1800" dirty="0">
                <a:latin typeface="Arial" panose="020B0604020202020204" pitchFamily="34" charset="0"/>
                <a:cs typeface="Arial" panose="020B0604020202020204" pitchFamily="34" charset="0"/>
              </a:rPr>
              <a:t>Horizontale overeenkomsten </a:t>
            </a:r>
            <a:r>
              <a:rPr lang="nl-NL" altLang="nl-NL" sz="1800" dirty="0" smtClean="0">
                <a:latin typeface="Arial" panose="020B0604020202020204" pitchFamily="34" charset="0"/>
                <a:cs typeface="Arial" panose="020B0604020202020204" pitchFamily="34" charset="0"/>
              </a:rPr>
              <a:t>zijn afspraken </a:t>
            </a:r>
            <a:r>
              <a:rPr lang="nl-NL" altLang="nl-NL" sz="1800" dirty="0">
                <a:latin typeface="Arial" panose="020B0604020202020204" pitchFamily="34" charset="0"/>
                <a:cs typeface="Arial" panose="020B0604020202020204" pitchFamily="34" charset="0"/>
              </a:rPr>
              <a:t>tussen concurrenten</a:t>
            </a:r>
          </a:p>
          <a:p>
            <a:pPr>
              <a:lnSpc>
                <a:spcPts val="3000"/>
              </a:lnSpc>
            </a:pPr>
            <a:endParaRPr lang="nl-NL" altLang="nl-NL" sz="1600" dirty="0"/>
          </a:p>
          <a:p>
            <a:pPr>
              <a:lnSpc>
                <a:spcPts val="3000"/>
              </a:lnSpc>
            </a:pPr>
            <a:endParaRPr lang="nl-NL" altLang="nl-NL" sz="1600" dirty="0"/>
          </a:p>
          <a:p>
            <a:pPr>
              <a:lnSpc>
                <a:spcPts val="3000"/>
              </a:lnSpc>
            </a:pPr>
            <a:r>
              <a:rPr lang="nl-NL" altLang="nl-NL" sz="1800" dirty="0">
                <a:latin typeface="Arial" panose="020B0604020202020204" pitchFamily="34" charset="0"/>
                <a:cs typeface="Arial" panose="020B0604020202020204" pitchFamily="34" charset="0"/>
              </a:rPr>
              <a:t>Verticale overeenkomsten </a:t>
            </a:r>
            <a:r>
              <a:rPr lang="nl-NL" altLang="nl-NL" sz="1800" dirty="0" smtClean="0">
                <a:latin typeface="Arial" panose="020B0604020202020204" pitchFamily="34" charset="0"/>
                <a:cs typeface="Arial" panose="020B0604020202020204" pitchFamily="34" charset="0"/>
              </a:rPr>
              <a:t>zijn afspraken </a:t>
            </a:r>
            <a:r>
              <a:rPr lang="nl-NL" altLang="nl-NL" sz="1800" dirty="0">
                <a:latin typeface="Arial" panose="020B0604020202020204" pitchFamily="34" charset="0"/>
                <a:cs typeface="Arial" panose="020B0604020202020204" pitchFamily="34" charset="0"/>
              </a:rPr>
              <a:t>tussen ondernemingen </a:t>
            </a:r>
            <a:r>
              <a:rPr lang="nl-NL" altLang="nl-NL" sz="1800" dirty="0" smtClean="0">
                <a:latin typeface="Arial" panose="020B0604020202020204" pitchFamily="34" charset="0"/>
                <a:cs typeface="Arial" panose="020B0604020202020204" pitchFamily="34" charset="0"/>
              </a:rPr>
              <a:t>verschillende </a:t>
            </a:r>
            <a:r>
              <a:rPr lang="nl-NL" altLang="nl-NL" sz="1800" dirty="0">
                <a:latin typeface="Arial" panose="020B0604020202020204" pitchFamily="34" charset="0"/>
                <a:cs typeface="Arial" panose="020B0604020202020204" pitchFamily="34" charset="0"/>
              </a:rPr>
              <a:t>fasen </a:t>
            </a:r>
            <a:r>
              <a:rPr lang="nl-NL" altLang="nl-NL" sz="1800" dirty="0" smtClean="0">
                <a:latin typeface="Arial" panose="020B0604020202020204" pitchFamily="34" charset="0"/>
                <a:cs typeface="Arial" panose="020B0604020202020204" pitchFamily="34" charset="0"/>
              </a:rPr>
              <a:t>distributiekolom</a:t>
            </a:r>
            <a:endParaRPr lang="nl-NL" altLang="nl-NL" sz="1800" dirty="0">
              <a:latin typeface="Arial" panose="020B0604020202020204" pitchFamily="34" charset="0"/>
              <a:cs typeface="Arial" panose="020B0604020202020204" pitchFamily="34" charset="0"/>
            </a:endParaRPr>
          </a:p>
        </p:txBody>
      </p:sp>
      <p:sp>
        <p:nvSpPr>
          <p:cNvPr id="80900" name="Rectangle 4"/>
          <p:cNvSpPr>
            <a:spLocks noChangeArrowheads="1"/>
          </p:cNvSpPr>
          <p:nvPr/>
        </p:nvSpPr>
        <p:spPr bwMode="auto">
          <a:xfrm>
            <a:off x="1262063" y="2709863"/>
            <a:ext cx="1512887" cy="360362"/>
          </a:xfrm>
          <a:prstGeom prst="rect">
            <a:avLst/>
          </a:prstGeom>
          <a:solidFill>
            <a:schemeClr val="accent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nl-NL" altLang="nl-NL" sz="1600"/>
          </a:p>
        </p:txBody>
      </p:sp>
      <p:sp>
        <p:nvSpPr>
          <p:cNvPr id="80901" name="Rectangle 5"/>
          <p:cNvSpPr>
            <a:spLocks noChangeArrowheads="1"/>
          </p:cNvSpPr>
          <p:nvPr/>
        </p:nvSpPr>
        <p:spPr bwMode="auto">
          <a:xfrm>
            <a:off x="4981575" y="2709862"/>
            <a:ext cx="1512888" cy="360364"/>
          </a:xfrm>
          <a:prstGeom prst="rect">
            <a:avLst/>
          </a:prstGeom>
          <a:solidFill>
            <a:schemeClr val="accent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nl-NL" altLang="nl-NL" sz="1600"/>
          </a:p>
        </p:txBody>
      </p:sp>
      <p:cxnSp>
        <p:nvCxnSpPr>
          <p:cNvPr id="80902" name="AutoShape 6"/>
          <p:cNvCxnSpPr>
            <a:cxnSpLocks noChangeShapeType="1"/>
            <a:stCxn id="80900" idx="3"/>
            <a:endCxn id="80901" idx="1"/>
          </p:cNvCxnSpPr>
          <p:nvPr/>
        </p:nvCxnSpPr>
        <p:spPr bwMode="auto">
          <a:xfrm>
            <a:off x="2774950" y="2890044"/>
            <a:ext cx="2206625" cy="0"/>
          </a:xfrm>
          <a:prstGeom prst="straightConnector1">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0903" name="Text Box 7"/>
          <p:cNvSpPr txBox="1">
            <a:spLocks noChangeArrowheads="1"/>
          </p:cNvSpPr>
          <p:nvPr/>
        </p:nvSpPr>
        <p:spPr bwMode="auto">
          <a:xfrm>
            <a:off x="1258888" y="2733675"/>
            <a:ext cx="15128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nl-NL" altLang="nl-NL" sz="1600">
                <a:solidFill>
                  <a:schemeClr val="bg1"/>
                </a:solidFill>
              </a:rPr>
              <a:t>Leverancier A</a:t>
            </a:r>
          </a:p>
        </p:txBody>
      </p:sp>
      <p:sp>
        <p:nvSpPr>
          <p:cNvPr id="80904" name="Text Box 8"/>
          <p:cNvSpPr txBox="1">
            <a:spLocks noChangeArrowheads="1"/>
          </p:cNvSpPr>
          <p:nvPr/>
        </p:nvSpPr>
        <p:spPr bwMode="auto">
          <a:xfrm>
            <a:off x="5003800" y="2733675"/>
            <a:ext cx="15128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nl-NL" altLang="nl-NL" sz="1600" dirty="0">
                <a:solidFill>
                  <a:schemeClr val="bg1"/>
                </a:solidFill>
              </a:rPr>
              <a:t>Leverancier B</a:t>
            </a:r>
          </a:p>
        </p:txBody>
      </p:sp>
      <p:sp>
        <p:nvSpPr>
          <p:cNvPr id="80906" name="Rectangle 10"/>
          <p:cNvSpPr>
            <a:spLocks noChangeArrowheads="1"/>
          </p:cNvSpPr>
          <p:nvPr/>
        </p:nvSpPr>
        <p:spPr bwMode="auto">
          <a:xfrm>
            <a:off x="4226719" y="4148139"/>
            <a:ext cx="1512887" cy="361950"/>
          </a:xfrm>
          <a:prstGeom prst="rect">
            <a:avLst/>
          </a:prstGeom>
          <a:solidFill>
            <a:schemeClr val="accent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nl-NL" altLang="nl-NL" sz="1600"/>
          </a:p>
        </p:txBody>
      </p:sp>
      <p:sp>
        <p:nvSpPr>
          <p:cNvPr id="80907" name="Text Box 11"/>
          <p:cNvSpPr txBox="1">
            <a:spLocks noChangeArrowheads="1"/>
          </p:cNvSpPr>
          <p:nvPr/>
        </p:nvSpPr>
        <p:spPr bwMode="auto">
          <a:xfrm>
            <a:off x="4238625" y="4173538"/>
            <a:ext cx="14859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nl-NL" altLang="nl-NL" sz="1600" dirty="0">
                <a:solidFill>
                  <a:schemeClr val="bg1"/>
                </a:solidFill>
              </a:rPr>
              <a:t>Producent A</a:t>
            </a:r>
          </a:p>
        </p:txBody>
      </p:sp>
      <p:sp>
        <p:nvSpPr>
          <p:cNvPr id="80908" name="Rectangle 12"/>
          <p:cNvSpPr>
            <a:spLocks noChangeArrowheads="1"/>
          </p:cNvSpPr>
          <p:nvPr/>
        </p:nvSpPr>
        <p:spPr bwMode="auto">
          <a:xfrm>
            <a:off x="5822950" y="5000627"/>
            <a:ext cx="1512887" cy="373062"/>
          </a:xfrm>
          <a:prstGeom prst="rect">
            <a:avLst/>
          </a:prstGeom>
          <a:solidFill>
            <a:schemeClr val="accent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nl-NL" altLang="nl-NL" sz="1600"/>
          </a:p>
        </p:txBody>
      </p:sp>
      <p:sp>
        <p:nvSpPr>
          <p:cNvPr id="80909" name="Text Box 13"/>
          <p:cNvSpPr txBox="1">
            <a:spLocks noChangeArrowheads="1"/>
          </p:cNvSpPr>
          <p:nvPr/>
        </p:nvSpPr>
        <p:spPr bwMode="auto">
          <a:xfrm>
            <a:off x="5822950" y="5037138"/>
            <a:ext cx="15573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nl-NL" altLang="nl-NL" sz="1600" dirty="0">
                <a:solidFill>
                  <a:schemeClr val="bg1"/>
                </a:solidFill>
              </a:rPr>
              <a:t>Handelaar A</a:t>
            </a:r>
          </a:p>
        </p:txBody>
      </p:sp>
      <p:sp>
        <p:nvSpPr>
          <p:cNvPr id="80910" name="Rectangle 14"/>
          <p:cNvSpPr>
            <a:spLocks noChangeArrowheads="1"/>
          </p:cNvSpPr>
          <p:nvPr/>
        </p:nvSpPr>
        <p:spPr bwMode="auto">
          <a:xfrm>
            <a:off x="2713832" y="5013326"/>
            <a:ext cx="1512887" cy="384176"/>
          </a:xfrm>
          <a:prstGeom prst="rect">
            <a:avLst/>
          </a:prstGeom>
          <a:solidFill>
            <a:schemeClr val="accent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nl-NL" altLang="nl-NL" sz="1600"/>
          </a:p>
        </p:txBody>
      </p:sp>
      <p:sp>
        <p:nvSpPr>
          <p:cNvPr id="80911" name="Text Box 15"/>
          <p:cNvSpPr txBox="1">
            <a:spLocks noChangeArrowheads="1"/>
          </p:cNvSpPr>
          <p:nvPr/>
        </p:nvSpPr>
        <p:spPr bwMode="auto">
          <a:xfrm>
            <a:off x="2654300" y="5037138"/>
            <a:ext cx="15573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nl-NL" altLang="nl-NL" sz="1600" dirty="0">
                <a:solidFill>
                  <a:schemeClr val="bg1"/>
                </a:solidFill>
              </a:rPr>
              <a:t>Producent B</a:t>
            </a:r>
          </a:p>
        </p:txBody>
      </p:sp>
      <p:sp>
        <p:nvSpPr>
          <p:cNvPr id="80912" name="Rectangle 16"/>
          <p:cNvSpPr>
            <a:spLocks noChangeArrowheads="1"/>
          </p:cNvSpPr>
          <p:nvPr/>
        </p:nvSpPr>
        <p:spPr bwMode="auto">
          <a:xfrm>
            <a:off x="4246563" y="5888038"/>
            <a:ext cx="1512887" cy="360364"/>
          </a:xfrm>
          <a:prstGeom prst="rect">
            <a:avLst/>
          </a:prstGeom>
          <a:solidFill>
            <a:schemeClr val="accent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nl-NL" altLang="nl-NL" sz="1600"/>
          </a:p>
        </p:txBody>
      </p:sp>
      <p:sp>
        <p:nvSpPr>
          <p:cNvPr id="80913" name="Text Box 17"/>
          <p:cNvSpPr txBox="1">
            <a:spLocks noChangeArrowheads="1"/>
          </p:cNvSpPr>
          <p:nvPr/>
        </p:nvSpPr>
        <p:spPr bwMode="auto">
          <a:xfrm>
            <a:off x="4238625" y="5873750"/>
            <a:ext cx="15573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nl-NL" altLang="nl-NL" sz="1600">
                <a:solidFill>
                  <a:schemeClr val="bg1"/>
                </a:solidFill>
              </a:rPr>
              <a:t>Handelaar C</a:t>
            </a:r>
          </a:p>
        </p:txBody>
      </p:sp>
      <p:sp>
        <p:nvSpPr>
          <p:cNvPr id="80914" name="Rectangle 18"/>
          <p:cNvSpPr>
            <a:spLocks noChangeArrowheads="1"/>
          </p:cNvSpPr>
          <p:nvPr/>
        </p:nvSpPr>
        <p:spPr bwMode="auto">
          <a:xfrm>
            <a:off x="1050925" y="5888039"/>
            <a:ext cx="1512888" cy="360362"/>
          </a:xfrm>
          <a:prstGeom prst="rect">
            <a:avLst/>
          </a:prstGeom>
          <a:solidFill>
            <a:schemeClr val="accent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nl-NL" altLang="nl-NL" sz="1600"/>
          </a:p>
        </p:txBody>
      </p:sp>
      <p:sp>
        <p:nvSpPr>
          <p:cNvPr id="80915" name="Text Box 19"/>
          <p:cNvSpPr txBox="1">
            <a:spLocks noChangeArrowheads="1"/>
          </p:cNvSpPr>
          <p:nvPr/>
        </p:nvSpPr>
        <p:spPr bwMode="auto">
          <a:xfrm>
            <a:off x="1042988" y="5873750"/>
            <a:ext cx="15128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nl-NL" altLang="nl-NL" sz="1600">
                <a:solidFill>
                  <a:schemeClr val="bg1"/>
                </a:solidFill>
              </a:rPr>
              <a:t>Handelaar B</a:t>
            </a:r>
          </a:p>
        </p:txBody>
      </p:sp>
      <p:cxnSp>
        <p:nvCxnSpPr>
          <p:cNvPr id="80916" name="AutoShape 20"/>
          <p:cNvCxnSpPr>
            <a:cxnSpLocks noChangeShapeType="1"/>
            <a:endCxn id="80914" idx="0"/>
          </p:cNvCxnSpPr>
          <p:nvPr/>
        </p:nvCxnSpPr>
        <p:spPr bwMode="auto">
          <a:xfrm rot="10800000" flipV="1">
            <a:off x="1807370" y="5205413"/>
            <a:ext cx="878681" cy="682625"/>
          </a:xfrm>
          <a:prstGeom prst="bentConnector2">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0917" name="AutoShape 21"/>
          <p:cNvCxnSpPr>
            <a:cxnSpLocks noChangeShapeType="1"/>
            <a:endCxn id="80910" idx="0"/>
          </p:cNvCxnSpPr>
          <p:nvPr/>
        </p:nvCxnSpPr>
        <p:spPr bwMode="auto">
          <a:xfrm rot="10800000" flipV="1">
            <a:off x="3470277" y="4351338"/>
            <a:ext cx="756443" cy="661988"/>
          </a:xfrm>
          <a:prstGeom prst="bentConnector2">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0918" name="AutoShape 22"/>
          <p:cNvCxnSpPr>
            <a:cxnSpLocks noChangeShapeType="1"/>
          </p:cNvCxnSpPr>
          <p:nvPr/>
        </p:nvCxnSpPr>
        <p:spPr bwMode="auto">
          <a:xfrm>
            <a:off x="4226719" y="5183191"/>
            <a:ext cx="776288" cy="682624"/>
          </a:xfrm>
          <a:prstGeom prst="bentConnector2">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0919" name="AutoShape 23"/>
          <p:cNvCxnSpPr>
            <a:cxnSpLocks noChangeShapeType="1"/>
            <a:stCxn id="80906" idx="3"/>
            <a:endCxn id="80908" idx="0"/>
          </p:cNvCxnSpPr>
          <p:nvPr/>
        </p:nvCxnSpPr>
        <p:spPr bwMode="auto">
          <a:xfrm>
            <a:off x="5739606" y="4329114"/>
            <a:ext cx="839788" cy="671513"/>
          </a:xfrm>
          <a:prstGeom prst="bentConnector2">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20</a:t>
            </a:fld>
            <a:endParaRPr lang="nl-NL" noProof="0"/>
          </a:p>
        </p:txBody>
      </p:sp>
    </p:spTree>
    <p:extLst>
      <p:ext uri="{BB962C8B-B14F-4D97-AF65-F5344CB8AC3E}">
        <p14:creationId xmlns:p14="http://schemas.microsoft.com/office/powerpoint/2010/main" val="15280451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0124"/>
            <a:ext cx="9144000" cy="5857875"/>
          </a:xfrm>
          <a:prstGeom prst="rect">
            <a:avLst/>
          </a:prstGeom>
        </p:spPr>
      </p:pic>
      <p:sp>
        <p:nvSpPr>
          <p:cNvPr id="2" name="Titel 1"/>
          <p:cNvSpPr>
            <a:spLocks noGrp="1"/>
          </p:cNvSpPr>
          <p:nvPr>
            <p:ph type="title"/>
          </p:nvPr>
        </p:nvSpPr>
        <p:spPr/>
        <p:txBody>
          <a:bodyPr>
            <a:normAutofit/>
          </a:bodyPr>
          <a:lstStyle/>
          <a:p>
            <a:r>
              <a:rPr lang="nl-NL" dirty="0" smtClean="0">
                <a:latin typeface="Arial" panose="020B0604020202020204" pitchFamily="34" charset="0"/>
                <a:cs typeface="Arial" panose="020B0604020202020204" pitchFamily="34" charset="0"/>
              </a:rPr>
              <a:t>Horizontale gedragingen</a:t>
            </a:r>
            <a:endParaRPr lang="nl-NL"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lstStyle/>
          <a:p>
            <a:endParaRPr lang="nl-NL" dirty="0" smtClean="0"/>
          </a:p>
          <a:p>
            <a:endParaRPr lang="nl-NL" dirty="0"/>
          </a:p>
          <a:p>
            <a:endParaRPr lang="nl-NL" dirty="0" smtClean="0"/>
          </a:p>
          <a:p>
            <a:endParaRPr lang="nl-NL" dirty="0"/>
          </a:p>
          <a:p>
            <a:endParaRPr lang="nl-NL" dirty="0"/>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21</a:t>
            </a:fld>
            <a:endParaRPr lang="nl-NL" noProof="0"/>
          </a:p>
        </p:txBody>
      </p:sp>
    </p:spTree>
    <p:extLst>
      <p:ext uri="{BB962C8B-B14F-4D97-AF65-F5344CB8AC3E}">
        <p14:creationId xmlns:p14="http://schemas.microsoft.com/office/powerpoint/2010/main" val="37861454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marL="0" indent="0">
              <a:lnSpc>
                <a:spcPts val="3000"/>
              </a:lnSpc>
              <a:buNone/>
            </a:pPr>
            <a:r>
              <a:rPr lang="nl-NL" altLang="nl-NL" sz="1800" dirty="0" smtClean="0">
                <a:latin typeface="Arial" panose="020B0604020202020204" pitchFamily="34" charset="0"/>
                <a:cs typeface="Arial" panose="020B0604020202020204" pitchFamily="34" charset="0"/>
              </a:rPr>
              <a:t>Toegestaan </a:t>
            </a:r>
            <a:r>
              <a:rPr lang="nl-NL" altLang="nl-NL" sz="1800" dirty="0">
                <a:latin typeface="Arial" panose="020B0604020202020204" pitchFamily="34" charset="0"/>
                <a:cs typeface="Arial" panose="020B0604020202020204" pitchFamily="34" charset="0"/>
              </a:rPr>
              <a:t>zijn </a:t>
            </a:r>
            <a:r>
              <a:rPr lang="nl-NL" altLang="nl-NL" sz="1800" dirty="0" smtClean="0">
                <a:latin typeface="Arial" panose="020B0604020202020204" pitchFamily="34" charset="0"/>
                <a:cs typeface="Arial" panose="020B0604020202020204" pitchFamily="34" charset="0"/>
              </a:rPr>
              <a:t>doorgaans afspraken tussen concurrenten over:</a:t>
            </a:r>
            <a:endParaRPr lang="nl-NL" altLang="nl-NL" sz="1800" dirty="0">
              <a:latin typeface="Arial" panose="020B0604020202020204" pitchFamily="34" charset="0"/>
              <a:cs typeface="Arial" panose="020B0604020202020204" pitchFamily="34" charset="0"/>
            </a:endParaRPr>
          </a:p>
          <a:p>
            <a:pPr lvl="1">
              <a:lnSpc>
                <a:spcPts val="3000"/>
              </a:lnSpc>
            </a:pPr>
            <a:r>
              <a:rPr lang="nl-NL" altLang="nl-NL" sz="1800" dirty="0">
                <a:latin typeface="Arial" panose="020B0604020202020204" pitchFamily="34" charset="0"/>
                <a:cs typeface="Arial" panose="020B0604020202020204" pitchFamily="34" charset="0"/>
              </a:rPr>
              <a:t>Productieovereenkomsten </a:t>
            </a:r>
          </a:p>
          <a:p>
            <a:pPr lvl="1">
              <a:lnSpc>
                <a:spcPts val="3000"/>
              </a:lnSpc>
            </a:pPr>
            <a:r>
              <a:rPr lang="nl-NL" altLang="nl-NL" sz="1800" dirty="0">
                <a:latin typeface="Arial" panose="020B0604020202020204" pitchFamily="34" charset="0"/>
                <a:cs typeface="Arial" panose="020B0604020202020204" pitchFamily="34" charset="0"/>
              </a:rPr>
              <a:t>Onderzoeks- en ontwikkelingsovereenkomsten</a:t>
            </a:r>
          </a:p>
          <a:p>
            <a:pPr lvl="1">
              <a:lnSpc>
                <a:spcPts val="3000"/>
              </a:lnSpc>
            </a:pPr>
            <a:r>
              <a:rPr lang="nl-NL" altLang="nl-NL" sz="1800" dirty="0">
                <a:latin typeface="Arial" panose="020B0604020202020204" pitchFamily="34" charset="0"/>
                <a:cs typeface="Arial" panose="020B0604020202020204" pitchFamily="34" charset="0"/>
              </a:rPr>
              <a:t>Inkoopovereenkomsten</a:t>
            </a:r>
          </a:p>
          <a:p>
            <a:pPr lvl="1">
              <a:lnSpc>
                <a:spcPts val="3000"/>
              </a:lnSpc>
            </a:pPr>
            <a:r>
              <a:rPr lang="nl-NL" altLang="nl-NL" sz="1800" dirty="0">
                <a:latin typeface="Arial" panose="020B0604020202020204" pitchFamily="34" charset="0"/>
                <a:cs typeface="Arial" panose="020B0604020202020204" pitchFamily="34" charset="0"/>
              </a:rPr>
              <a:t>Commercialiseringovereenkomsten</a:t>
            </a:r>
          </a:p>
          <a:p>
            <a:pPr lvl="1">
              <a:lnSpc>
                <a:spcPts val="3000"/>
              </a:lnSpc>
            </a:pPr>
            <a:r>
              <a:rPr lang="nl-NL" altLang="nl-NL" sz="1800" dirty="0" smtClean="0">
                <a:latin typeface="Arial" panose="020B0604020202020204" pitchFamily="34" charset="0"/>
                <a:cs typeface="Arial" panose="020B0604020202020204" pitchFamily="34" charset="0"/>
              </a:rPr>
              <a:t>Standaardiseringsovereenkomsten</a:t>
            </a:r>
          </a:p>
          <a:p>
            <a:pPr lvl="1">
              <a:lnSpc>
                <a:spcPts val="3000"/>
              </a:lnSpc>
            </a:pPr>
            <a:r>
              <a:rPr lang="nl-NL" altLang="nl-NL" sz="1800" dirty="0" smtClean="0">
                <a:latin typeface="Arial" panose="020B0604020202020204" pitchFamily="34" charset="0"/>
                <a:cs typeface="Arial" panose="020B0604020202020204" pitchFamily="34" charset="0"/>
              </a:rPr>
              <a:t>Licentieovereenkomsten</a:t>
            </a:r>
            <a:endParaRPr lang="nl-NL" altLang="nl-NL" sz="1800" dirty="0">
              <a:latin typeface="Arial" panose="020B0604020202020204" pitchFamily="34" charset="0"/>
              <a:cs typeface="Arial" panose="020B0604020202020204" pitchFamily="34" charset="0"/>
            </a:endParaRPr>
          </a:p>
          <a:p>
            <a:endParaRPr lang="nl-NL" sz="1600" dirty="0">
              <a:latin typeface="Arial" panose="020B0604020202020204" pitchFamily="34" charset="0"/>
              <a:cs typeface="Arial" panose="020B0604020202020204" pitchFamily="34" charset="0"/>
            </a:endParaRPr>
          </a:p>
        </p:txBody>
      </p:sp>
      <p:sp>
        <p:nvSpPr>
          <p:cNvPr id="7"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Geoorloofde afspraken concurrenten </a:t>
            </a:r>
            <a:endParaRPr lang="nl-NL" altLang="nl-NL" sz="3200" dirty="0">
              <a:latin typeface="Arial" panose="020B0604020202020204" pitchFamily="34" charset="0"/>
              <a:cs typeface="Arial" panose="020B0604020202020204" pitchFamily="34" charset="0"/>
            </a:endParaRPr>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22</a:t>
            </a:fld>
            <a:endParaRPr lang="nl-NL" noProof="0"/>
          </a:p>
        </p:txBody>
      </p:sp>
    </p:spTree>
    <p:extLst>
      <p:ext uri="{BB962C8B-B14F-4D97-AF65-F5344CB8AC3E}">
        <p14:creationId xmlns:p14="http://schemas.microsoft.com/office/powerpoint/2010/main" val="19347748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altLang="nl-NL" sz="3200" dirty="0" smtClean="0">
                <a:latin typeface="Arial" panose="020B0604020202020204" pitchFamily="34" charset="0"/>
                <a:cs typeface="Arial" panose="020B0604020202020204" pitchFamily="34" charset="0"/>
              </a:rPr>
              <a:t>Verboden afspraken concurrenten</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normAutofit/>
          </a:bodyPr>
          <a:lstStyle/>
          <a:p>
            <a:pPr marL="0" indent="0" eaLnBrk="0" hangingPunct="0">
              <a:buNone/>
            </a:pPr>
            <a:r>
              <a:rPr lang="nl-NL" sz="1800" dirty="0" smtClean="0">
                <a:latin typeface="Arial" panose="020B0604020202020204" pitchFamily="34" charset="0"/>
                <a:cs typeface="Arial" panose="020B0604020202020204" pitchFamily="34" charset="0"/>
              </a:rPr>
              <a:t>Verboden zijn doorgaans afspraken tussen concurrenten over:</a:t>
            </a:r>
          </a:p>
          <a:p>
            <a:pPr marL="266700" indent="-266700" eaLnBrk="0" hangingPunct="0"/>
            <a:endParaRPr lang="nl-NL" sz="1800" dirty="0" smtClean="0">
              <a:latin typeface="Arial" panose="020B0604020202020204" pitchFamily="34" charset="0"/>
              <a:cs typeface="Arial" panose="020B0604020202020204" pitchFamily="34" charset="0"/>
            </a:endParaRPr>
          </a:p>
          <a:p>
            <a:pPr marL="266700" indent="-266700" eaLnBrk="0" hangingPunct="0"/>
            <a:r>
              <a:rPr lang="nl-NL" sz="1800" dirty="0" smtClean="0">
                <a:latin typeface="Arial" panose="020B0604020202020204" pitchFamily="34" charset="0"/>
                <a:cs typeface="Arial" panose="020B0604020202020204" pitchFamily="34" charset="0"/>
              </a:rPr>
              <a:t>Klassieke concurrentiebeperkende onderwerpen </a:t>
            </a:r>
          </a:p>
          <a:p>
            <a:pPr marL="542925" lvl="1" indent="-276225" eaLnBrk="0" hangingPunct="0"/>
            <a:r>
              <a:rPr lang="nl-NL" sz="1800" dirty="0" smtClean="0">
                <a:solidFill>
                  <a:srgbClr val="000000"/>
                </a:solidFill>
                <a:latin typeface="Arial" panose="020B0604020202020204" pitchFamily="34" charset="0"/>
                <a:cs typeface="Arial" panose="020B0604020202020204" pitchFamily="34" charset="0"/>
              </a:rPr>
              <a:t>Prijsafspraken: inclusief prijselementen (kortingen, indexen)</a:t>
            </a:r>
            <a:endParaRPr lang="nl-NL" sz="1800" dirty="0">
              <a:solidFill>
                <a:srgbClr val="000000"/>
              </a:solidFill>
              <a:latin typeface="Arial" panose="020B0604020202020204" pitchFamily="34" charset="0"/>
              <a:cs typeface="Arial" panose="020B0604020202020204" pitchFamily="34" charset="0"/>
            </a:endParaRPr>
          </a:p>
          <a:p>
            <a:pPr marL="542925" lvl="1" indent="-276225" eaLnBrk="0" hangingPunct="0"/>
            <a:r>
              <a:rPr lang="nl-NL" sz="1800" dirty="0" smtClean="0">
                <a:solidFill>
                  <a:srgbClr val="000000"/>
                </a:solidFill>
                <a:latin typeface="Arial" panose="020B0604020202020204" pitchFamily="34" charset="0"/>
                <a:cs typeface="Arial" panose="020B0604020202020204" pitchFamily="34" charset="0"/>
              </a:rPr>
              <a:t>Marktverdeling: geografisch, klanten</a:t>
            </a:r>
            <a:endParaRPr lang="nl-NL" sz="1800" dirty="0">
              <a:solidFill>
                <a:srgbClr val="000000"/>
              </a:solidFill>
              <a:latin typeface="Arial" panose="020B0604020202020204" pitchFamily="34" charset="0"/>
              <a:cs typeface="Arial" panose="020B0604020202020204" pitchFamily="34" charset="0"/>
            </a:endParaRPr>
          </a:p>
          <a:p>
            <a:pPr marL="280988" indent="-276225" eaLnBrk="0" hangingPunct="0"/>
            <a:endParaRPr lang="nl-NL" sz="1800" dirty="0" smtClean="0">
              <a:solidFill>
                <a:srgbClr val="000000"/>
              </a:solidFill>
              <a:latin typeface="Arial" panose="020B0604020202020204" pitchFamily="34" charset="0"/>
              <a:cs typeface="Arial" panose="020B0604020202020204" pitchFamily="34" charset="0"/>
            </a:endParaRPr>
          </a:p>
          <a:p>
            <a:pPr marL="280988" indent="-276225" eaLnBrk="0" hangingPunct="0"/>
            <a:r>
              <a:rPr lang="nl-NL" sz="1800" dirty="0" smtClean="0">
                <a:solidFill>
                  <a:srgbClr val="000000"/>
                </a:solidFill>
                <a:latin typeface="Arial" panose="020B0604020202020204" pitchFamily="34" charset="0"/>
                <a:cs typeface="Arial" panose="020B0604020202020204" pitchFamily="34" charset="0"/>
              </a:rPr>
              <a:t>Andere afspraken over concurrentievoorwaarden (bijv. collectieve boycot)</a:t>
            </a:r>
          </a:p>
          <a:p>
            <a:pPr marL="280988" indent="-276225" eaLnBrk="0" hangingPunct="0"/>
            <a:endParaRPr lang="nl-NL" sz="1800" dirty="0" smtClean="0">
              <a:solidFill>
                <a:srgbClr val="000000"/>
              </a:solidFill>
              <a:latin typeface="Arial" panose="020B0604020202020204" pitchFamily="34" charset="0"/>
              <a:cs typeface="Arial" panose="020B0604020202020204" pitchFamily="34" charset="0"/>
            </a:endParaRPr>
          </a:p>
          <a:p>
            <a:pPr marL="280988" indent="-276225" eaLnBrk="0" hangingPunct="0"/>
            <a:r>
              <a:rPr lang="nl-NL" sz="1800" dirty="0" smtClean="0">
                <a:solidFill>
                  <a:srgbClr val="000000"/>
                </a:solidFill>
                <a:latin typeface="Arial" panose="020B0604020202020204" pitchFamily="34" charset="0"/>
                <a:cs typeface="Arial" panose="020B0604020202020204" pitchFamily="34" charset="0"/>
              </a:rPr>
              <a:t>Advies branchevereniging over concurrentievoorwaarden (prijs en aanbod)</a:t>
            </a:r>
          </a:p>
          <a:p>
            <a:pPr marL="280988" indent="-276225" eaLnBrk="0" hangingPunct="0"/>
            <a:endParaRPr lang="nl-NL" sz="1800" dirty="0" smtClean="0">
              <a:solidFill>
                <a:srgbClr val="000000"/>
              </a:solidFill>
              <a:latin typeface="Arial" panose="020B0604020202020204" pitchFamily="34" charset="0"/>
              <a:cs typeface="Arial" panose="020B0604020202020204" pitchFamily="34" charset="0"/>
            </a:endParaRPr>
          </a:p>
          <a:p>
            <a:pPr marL="280988" indent="-276225" eaLnBrk="0" hangingPunct="0"/>
            <a:r>
              <a:rPr lang="nl-NL" sz="1800" dirty="0" smtClean="0">
                <a:solidFill>
                  <a:srgbClr val="000000"/>
                </a:solidFill>
                <a:latin typeface="Arial" panose="020B0604020202020204" pitchFamily="34" charset="0"/>
                <a:cs typeface="Arial" panose="020B0604020202020204" pitchFamily="34" charset="0"/>
              </a:rPr>
              <a:t>Informatie-uitwisseling concurrentiegevoelige informatie </a:t>
            </a:r>
            <a:endParaRPr lang="nl-NL" sz="1800" dirty="0">
              <a:solidFill>
                <a:srgbClr val="000000"/>
              </a:solidFill>
              <a:latin typeface="Arial" panose="020B0604020202020204" pitchFamily="34" charset="0"/>
              <a:cs typeface="Arial" panose="020B0604020202020204" pitchFamily="34" charset="0"/>
            </a:endParaRPr>
          </a:p>
          <a:p>
            <a:pPr marL="4763" indent="0" eaLnBrk="0" hangingPunct="0">
              <a:buNone/>
            </a:pPr>
            <a:endPar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p:txBody>
      </p:sp>
      <p:sp>
        <p:nvSpPr>
          <p:cNvPr id="5" name="Tijdelijke aanduiding voor dianummer 4"/>
          <p:cNvSpPr>
            <a:spLocks noGrp="1"/>
          </p:cNvSpPr>
          <p:nvPr>
            <p:ph type="sldNum" sz="quarter" idx="12"/>
          </p:nvPr>
        </p:nvSpPr>
        <p:spPr/>
        <p:txBody>
          <a:bodyPr/>
          <a:lstStyle/>
          <a:p>
            <a:fld id="{E45BB751-80D0-6247-BA02-60582747485A}" type="slidenum">
              <a:rPr lang="nl-NL" noProof="0" smtClean="0"/>
              <a:pPr/>
              <a:t>23</a:t>
            </a:fld>
            <a:endParaRPr lang="nl-NL" noProof="0"/>
          </a:p>
        </p:txBody>
      </p:sp>
    </p:spTree>
    <p:extLst>
      <p:ext uri="{BB962C8B-B14F-4D97-AF65-F5344CB8AC3E}">
        <p14:creationId xmlns:p14="http://schemas.microsoft.com/office/powerpoint/2010/main" val="7676987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sz="3200" dirty="0">
                <a:latin typeface="Arial" panose="020B0604020202020204" pitchFamily="34" charset="0"/>
                <a:cs typeface="Arial" panose="020B0604020202020204" pitchFamily="34" charset="0"/>
              </a:rPr>
              <a:t>P</a:t>
            </a:r>
            <a:r>
              <a:rPr lang="nl-NL" sz="3200" dirty="0" smtClean="0">
                <a:latin typeface="Arial" panose="020B0604020202020204" pitchFamily="34" charset="0"/>
                <a:cs typeface="Arial" panose="020B0604020202020204" pitchFamily="34" charset="0"/>
              </a:rPr>
              <a:t>as op met informatie-uitwisseling (i)  </a:t>
            </a:r>
            <a:endParaRPr lang="nl-NL" sz="32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nl-NL" altLang="nl-NL" sz="1600" dirty="0" smtClean="0">
                <a:latin typeface="Arial" panose="020B0604020202020204" pitchFamily="34" charset="0"/>
                <a:cs typeface="Arial" panose="020B0604020202020204" pitchFamily="34" charset="0"/>
              </a:rPr>
              <a:t>Verschuiving onderzoek prijs- en marktverdelingsafspraken naar informatie-uitwisseling: </a:t>
            </a:r>
          </a:p>
          <a:p>
            <a:pPr lvl="1"/>
            <a:r>
              <a:rPr lang="nl-NL" altLang="nl-NL" sz="1600" dirty="0" smtClean="0">
                <a:latin typeface="Arial" panose="020B0604020202020204" pitchFamily="34" charset="0"/>
                <a:cs typeface="Arial" panose="020B0604020202020204" pitchFamily="34" charset="0"/>
              </a:rPr>
              <a:t>Hub &amp; </a:t>
            </a:r>
            <a:r>
              <a:rPr lang="nl-NL" altLang="nl-NL" sz="1600" dirty="0" err="1" smtClean="0">
                <a:latin typeface="Arial" panose="020B0604020202020204" pitchFamily="34" charset="0"/>
                <a:cs typeface="Arial" panose="020B0604020202020204" pitchFamily="34" charset="0"/>
              </a:rPr>
              <a:t>spoke</a:t>
            </a:r>
            <a:endParaRPr lang="nl-NL" altLang="nl-NL" sz="1600" dirty="0" smtClean="0">
              <a:latin typeface="Arial" panose="020B0604020202020204" pitchFamily="34" charset="0"/>
              <a:cs typeface="Arial" panose="020B0604020202020204" pitchFamily="34" charset="0"/>
            </a:endParaRPr>
          </a:p>
          <a:p>
            <a:pPr lvl="2"/>
            <a:r>
              <a:rPr lang="nl-NL" altLang="nl-NL" sz="1600" dirty="0" smtClean="0">
                <a:latin typeface="Arial" panose="020B0604020202020204" pitchFamily="34" charset="0"/>
                <a:cs typeface="Arial" panose="020B0604020202020204" pitchFamily="34" charset="0"/>
              </a:rPr>
              <a:t>Boetes VK, België en Duitsland en onderzoeken NL (o.a. reisbranche)</a:t>
            </a:r>
          </a:p>
          <a:p>
            <a:pPr lvl="1"/>
            <a:r>
              <a:rPr lang="nl-NL" altLang="nl-NL" sz="1600" dirty="0" err="1" smtClean="0">
                <a:latin typeface="Arial" panose="020B0604020202020204" pitchFamily="34" charset="0"/>
                <a:cs typeface="Arial" panose="020B0604020202020204" pitchFamily="34" charset="0"/>
              </a:rPr>
              <a:t>Signalling</a:t>
            </a:r>
            <a:endParaRPr lang="nl-NL" altLang="nl-NL" sz="1600" dirty="0" smtClean="0">
              <a:latin typeface="Arial" panose="020B0604020202020204" pitchFamily="34" charset="0"/>
              <a:cs typeface="Arial" panose="020B0604020202020204" pitchFamily="34" charset="0"/>
            </a:endParaRPr>
          </a:p>
          <a:p>
            <a:pPr lvl="2"/>
            <a:r>
              <a:rPr lang="nl-NL" altLang="nl-NL" sz="1600" dirty="0" smtClean="0">
                <a:latin typeface="Arial" panose="020B0604020202020204" pitchFamily="34" charset="0"/>
                <a:cs typeface="Arial" panose="020B0604020202020204" pitchFamily="34" charset="0"/>
              </a:rPr>
              <a:t>Mobiele Operators (NL) en Rederijen (EU)</a:t>
            </a:r>
          </a:p>
          <a:p>
            <a:pPr lvl="1"/>
            <a:r>
              <a:rPr lang="nl-NL" altLang="nl-NL" sz="1600" dirty="0" smtClean="0">
                <a:latin typeface="Arial" panose="020B0604020202020204" pitchFamily="34" charset="0"/>
                <a:cs typeface="Arial" panose="020B0604020202020204" pitchFamily="34" charset="0"/>
              </a:rPr>
              <a:t>Benchmarking</a:t>
            </a:r>
          </a:p>
          <a:p>
            <a:pPr lvl="2"/>
            <a:r>
              <a:rPr lang="nl-NL" altLang="nl-NL" sz="1600" dirty="0" smtClean="0">
                <a:latin typeface="Arial" panose="020B0604020202020204" pitchFamily="34" charset="0"/>
                <a:cs typeface="Arial" panose="020B0604020202020204" pitchFamily="34" charset="0"/>
              </a:rPr>
              <a:t>Onderzoeken ACM</a:t>
            </a:r>
          </a:p>
          <a:p>
            <a:pPr lvl="1"/>
            <a:r>
              <a:rPr lang="nl-NL" altLang="nl-NL" sz="1600" dirty="0" smtClean="0">
                <a:latin typeface="Arial" panose="020B0604020202020204" pitchFamily="34" charset="0"/>
                <a:cs typeface="Arial" panose="020B0604020202020204" pitchFamily="34" charset="0"/>
              </a:rPr>
              <a:t>Prijsindexen</a:t>
            </a:r>
          </a:p>
          <a:p>
            <a:pPr lvl="2"/>
            <a:r>
              <a:rPr lang="nl-NL" altLang="nl-NL" sz="1600" dirty="0">
                <a:latin typeface="Arial" panose="020B0604020202020204" pitchFamily="34" charset="0"/>
                <a:cs typeface="Arial" panose="020B0604020202020204" pitchFamily="34" charset="0"/>
              </a:rPr>
              <a:t>Boetes banken en onderzoeken oliesector (EU) en agrarische sector (NL)</a:t>
            </a:r>
          </a:p>
          <a:p>
            <a:pPr lvl="1"/>
            <a:r>
              <a:rPr lang="nl-NL" altLang="nl-NL" sz="1600" dirty="0" err="1" smtClean="0">
                <a:latin typeface="Arial" panose="020B0604020202020204" pitchFamily="34" charset="0"/>
                <a:cs typeface="Arial" panose="020B0604020202020204" pitchFamily="34" charset="0"/>
              </a:rPr>
              <a:t>Due</a:t>
            </a:r>
            <a:r>
              <a:rPr lang="nl-NL" altLang="nl-NL" sz="1600" dirty="0" smtClean="0">
                <a:latin typeface="Arial" panose="020B0604020202020204" pitchFamily="34" charset="0"/>
                <a:cs typeface="Arial" panose="020B0604020202020204" pitchFamily="34" charset="0"/>
              </a:rPr>
              <a:t> diligence / samenwerking</a:t>
            </a:r>
          </a:p>
          <a:p>
            <a:pPr lvl="2"/>
            <a:r>
              <a:rPr lang="nl-NL" altLang="nl-NL" sz="1600" dirty="0">
                <a:latin typeface="Arial" panose="020B0604020202020204" pitchFamily="34" charset="0"/>
                <a:cs typeface="Arial" panose="020B0604020202020204" pitchFamily="34" charset="0"/>
              </a:rPr>
              <a:t>Boetes koelvrieshuizen (NL) / informatiedocument ACM haven- transport</a:t>
            </a:r>
          </a:p>
          <a:p>
            <a:pPr lvl="1"/>
            <a:r>
              <a:rPr lang="nl-NL" altLang="nl-NL" sz="1600" dirty="0" smtClean="0">
                <a:latin typeface="Arial" panose="020B0604020202020204" pitchFamily="34" charset="0"/>
                <a:cs typeface="Arial" panose="020B0604020202020204" pitchFamily="34" charset="0"/>
              </a:rPr>
              <a:t>Big data en inzet software tools (prijs algoritmen)</a:t>
            </a:r>
          </a:p>
          <a:p>
            <a:pPr lvl="2"/>
            <a:endParaRPr lang="nl-NL" altLang="nl-NL" sz="1600" dirty="0" smtClean="0">
              <a:latin typeface="Arial" panose="020B0604020202020204" pitchFamily="34" charset="0"/>
              <a:cs typeface="Arial" panose="020B0604020202020204" pitchFamily="34" charset="0"/>
            </a:endParaRPr>
          </a:p>
          <a:p>
            <a:pPr marL="533400" lvl="2" indent="0">
              <a:buNone/>
            </a:pPr>
            <a:endParaRPr lang="nl-NL" altLang="nl-NL" sz="1600" dirty="0" smtClean="0">
              <a:latin typeface="Arial" panose="020B0604020202020204" pitchFamily="34" charset="0"/>
              <a:cs typeface="Arial" panose="020B0604020202020204" pitchFamily="34" charset="0"/>
            </a:endParaRPr>
          </a:p>
        </p:txBody>
      </p:sp>
      <p:sp>
        <p:nvSpPr>
          <p:cNvPr id="8" name="Tijdelijke aanduiding voor dianummer 7"/>
          <p:cNvSpPr>
            <a:spLocks noGrp="1"/>
          </p:cNvSpPr>
          <p:nvPr>
            <p:ph type="sldNum" sz="quarter" idx="12"/>
          </p:nvPr>
        </p:nvSpPr>
        <p:spPr/>
        <p:txBody>
          <a:bodyPr/>
          <a:lstStyle/>
          <a:p>
            <a:fld id="{E45BB751-80D0-6247-BA02-60582747485A}" type="slidenum">
              <a:rPr lang="nl-NL" noProof="0" smtClean="0"/>
              <a:pPr/>
              <a:t>24</a:t>
            </a:fld>
            <a:endParaRPr lang="nl-NL" noProof="0" dirty="0"/>
          </a:p>
        </p:txBody>
      </p:sp>
    </p:spTree>
    <p:extLst>
      <p:ext uri="{BB962C8B-B14F-4D97-AF65-F5344CB8AC3E}">
        <p14:creationId xmlns:p14="http://schemas.microsoft.com/office/powerpoint/2010/main" val="2199047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nl-NL" sz="3200" dirty="0">
                <a:latin typeface="Arial" panose="020B0604020202020204" pitchFamily="34" charset="0"/>
                <a:cs typeface="Arial" panose="020B0604020202020204" pitchFamily="34" charset="0"/>
              </a:rPr>
              <a:t>Pas op met informatie-uitwisseling (</a:t>
            </a:r>
            <a:r>
              <a:rPr lang="nl-NL" sz="3200" dirty="0" smtClean="0">
                <a:latin typeface="Arial" panose="020B0604020202020204" pitchFamily="34" charset="0"/>
                <a:cs typeface="Arial" panose="020B0604020202020204" pitchFamily="34" charset="0"/>
              </a:rPr>
              <a:t>ii) </a:t>
            </a:r>
            <a:endParaRPr lang="nl-NL" sz="3200" dirty="0">
              <a:latin typeface="Arial" panose="020B0604020202020204" pitchFamily="34" charset="0"/>
              <a:cs typeface="Arial" panose="020B0604020202020204" pitchFamily="34" charset="0"/>
            </a:endParaRPr>
          </a:p>
        </p:txBody>
      </p:sp>
      <p:sp>
        <p:nvSpPr>
          <p:cNvPr id="8" name="Tijdelijke aanduiding voor inhoud 7"/>
          <p:cNvSpPr>
            <a:spLocks noGrp="1"/>
          </p:cNvSpPr>
          <p:nvPr>
            <p:ph idx="1"/>
          </p:nvPr>
        </p:nvSpPr>
        <p:spPr>
          <a:xfrm>
            <a:off x="457200" y="2215806"/>
            <a:ext cx="8229600" cy="3910357"/>
          </a:xfrm>
        </p:spPr>
        <p:txBody>
          <a:bodyPr>
            <a:noAutofit/>
          </a:bodyPr>
          <a:lstStyle/>
          <a:p>
            <a:pPr marL="0" indent="0">
              <a:lnSpc>
                <a:spcPts val="1900"/>
              </a:lnSpc>
              <a:spcBef>
                <a:spcPts val="600"/>
              </a:spcBef>
              <a:buNone/>
            </a:pPr>
            <a:r>
              <a:rPr lang="nl-NL" altLang="nl-NL" sz="1600" dirty="0">
                <a:latin typeface="Arial" panose="020B0604020202020204" pitchFamily="34" charset="0"/>
                <a:cs typeface="Arial" panose="020B0604020202020204" pitchFamily="34" charset="0"/>
              </a:rPr>
              <a:t>Basisregel: uitwisseling strategische informatie is toegestaan, indien de informatie ouder dan 1 jaar is </a:t>
            </a:r>
            <a:r>
              <a:rPr lang="nl-NL" altLang="nl-NL" sz="1600" dirty="0" smtClean="0">
                <a:latin typeface="Arial" panose="020B0604020202020204" pitchFamily="34" charset="0"/>
                <a:cs typeface="Arial" panose="020B0604020202020204" pitchFamily="34" charset="0"/>
              </a:rPr>
              <a:t>of geaggregeerd</a:t>
            </a:r>
            <a:endParaRPr lang="nl-NL" altLang="nl-NL" sz="1600" dirty="0">
              <a:latin typeface="Arial" panose="020B0604020202020204" pitchFamily="34" charset="0"/>
              <a:cs typeface="Arial" panose="020B0604020202020204" pitchFamily="34" charset="0"/>
            </a:endParaRPr>
          </a:p>
          <a:p>
            <a:pPr marL="0" indent="0">
              <a:lnSpc>
                <a:spcPts val="1900"/>
              </a:lnSpc>
              <a:spcBef>
                <a:spcPts val="600"/>
              </a:spcBef>
              <a:buNone/>
            </a:pPr>
            <a:r>
              <a:rPr lang="nl-NL" altLang="nl-NL" sz="1600" dirty="0" smtClean="0">
                <a:latin typeface="Arial" panose="020B0604020202020204" pitchFamily="34" charset="0"/>
                <a:cs typeface="Arial" panose="020B0604020202020204" pitchFamily="34" charset="0"/>
              </a:rPr>
              <a:t>Voorbeelden van strategische informatie</a:t>
            </a:r>
          </a:p>
          <a:p>
            <a:pPr marL="285750" indent="-285750">
              <a:lnSpc>
                <a:spcPts val="1900"/>
              </a:lnSpc>
              <a:spcBef>
                <a:spcPts val="600"/>
              </a:spcBef>
              <a:buFont typeface="Wingdings" panose="05000000000000000000" pitchFamily="2" charset="2"/>
              <a:buChar char="§"/>
            </a:pPr>
            <a:r>
              <a:rPr lang="nl-NL" altLang="nl-NL" sz="1600" dirty="0" smtClean="0">
                <a:latin typeface="Arial" panose="020B0604020202020204" pitchFamily="34" charset="0"/>
                <a:cs typeface="Arial" panose="020B0604020202020204" pitchFamily="34" charset="0"/>
              </a:rPr>
              <a:t>Prijzen</a:t>
            </a:r>
            <a:endParaRPr lang="nl-NL" altLang="nl-NL" sz="1600" dirty="0">
              <a:latin typeface="Arial" panose="020B0604020202020204" pitchFamily="34" charset="0"/>
              <a:cs typeface="Arial" panose="020B0604020202020204" pitchFamily="34" charset="0"/>
            </a:endParaRPr>
          </a:p>
          <a:p>
            <a:pPr marL="285750" indent="-285750">
              <a:lnSpc>
                <a:spcPts val="1900"/>
              </a:lnSpc>
              <a:spcBef>
                <a:spcPts val="600"/>
              </a:spcBef>
              <a:buFont typeface="Wingdings" panose="05000000000000000000" pitchFamily="2" charset="2"/>
              <a:buChar char="§"/>
            </a:pPr>
            <a:r>
              <a:rPr lang="nl-NL" altLang="nl-NL" sz="1600" dirty="0">
                <a:latin typeface="Arial" panose="020B0604020202020204" pitchFamily="34" charset="0"/>
                <a:cs typeface="Arial" panose="020B0604020202020204" pitchFamily="34" charset="0"/>
              </a:rPr>
              <a:t>Klantenbestanden</a:t>
            </a:r>
          </a:p>
          <a:p>
            <a:pPr marL="285750" indent="-285750">
              <a:lnSpc>
                <a:spcPts val="1900"/>
              </a:lnSpc>
              <a:spcBef>
                <a:spcPts val="600"/>
              </a:spcBef>
              <a:buFont typeface="Wingdings" panose="05000000000000000000" pitchFamily="2" charset="2"/>
              <a:buChar char="§"/>
            </a:pPr>
            <a:r>
              <a:rPr lang="nl-NL" altLang="nl-NL" sz="1600" dirty="0">
                <a:latin typeface="Arial" panose="020B0604020202020204" pitchFamily="34" charset="0"/>
                <a:cs typeface="Arial" panose="020B0604020202020204" pitchFamily="34" charset="0"/>
              </a:rPr>
              <a:t>Kosten</a:t>
            </a:r>
          </a:p>
          <a:p>
            <a:pPr marL="285750" indent="-285750">
              <a:lnSpc>
                <a:spcPts val="1900"/>
              </a:lnSpc>
              <a:spcBef>
                <a:spcPts val="600"/>
              </a:spcBef>
              <a:buFont typeface="Wingdings" panose="05000000000000000000" pitchFamily="2" charset="2"/>
              <a:buChar char="§"/>
            </a:pPr>
            <a:r>
              <a:rPr lang="nl-NL" altLang="nl-NL" sz="1600" dirty="0">
                <a:latin typeface="Arial" panose="020B0604020202020204" pitchFamily="34" charset="0"/>
                <a:cs typeface="Arial" panose="020B0604020202020204" pitchFamily="34" charset="0"/>
              </a:rPr>
              <a:t>Volumes</a:t>
            </a:r>
          </a:p>
          <a:p>
            <a:pPr marL="285750" indent="-285750">
              <a:lnSpc>
                <a:spcPts val="1900"/>
              </a:lnSpc>
              <a:spcBef>
                <a:spcPts val="600"/>
              </a:spcBef>
              <a:buFont typeface="Wingdings" panose="05000000000000000000" pitchFamily="2" charset="2"/>
              <a:buChar char="§"/>
            </a:pPr>
            <a:r>
              <a:rPr lang="nl-NL" altLang="nl-NL" sz="1600" dirty="0">
                <a:latin typeface="Arial" panose="020B0604020202020204" pitchFamily="34" charset="0"/>
                <a:cs typeface="Arial" panose="020B0604020202020204" pitchFamily="34" charset="0"/>
              </a:rPr>
              <a:t>Omzet</a:t>
            </a:r>
          </a:p>
          <a:p>
            <a:pPr marL="285750" indent="-285750">
              <a:lnSpc>
                <a:spcPts val="1900"/>
              </a:lnSpc>
              <a:spcBef>
                <a:spcPts val="600"/>
              </a:spcBef>
              <a:buFont typeface="Wingdings" panose="05000000000000000000" pitchFamily="2" charset="2"/>
              <a:buChar char="§"/>
            </a:pPr>
            <a:r>
              <a:rPr lang="nl-NL" altLang="nl-NL" sz="1600" dirty="0">
                <a:latin typeface="Arial" panose="020B0604020202020204" pitchFamily="34" charset="0"/>
                <a:cs typeface="Arial" panose="020B0604020202020204" pitchFamily="34" charset="0"/>
              </a:rPr>
              <a:t>Capaciteit</a:t>
            </a:r>
          </a:p>
          <a:p>
            <a:pPr marL="285750" indent="-285750">
              <a:lnSpc>
                <a:spcPts val="1900"/>
              </a:lnSpc>
              <a:spcBef>
                <a:spcPts val="600"/>
              </a:spcBef>
              <a:buFont typeface="Wingdings" panose="05000000000000000000" pitchFamily="2" charset="2"/>
              <a:buChar char="§"/>
            </a:pPr>
            <a:endParaRPr lang="nl-NL" altLang="nl-NL" sz="1600" dirty="0">
              <a:latin typeface="Arial" panose="020B0604020202020204" pitchFamily="34" charset="0"/>
              <a:cs typeface="Arial" panose="020B0604020202020204" pitchFamily="34" charset="0"/>
            </a:endParaRPr>
          </a:p>
          <a:p>
            <a:endParaRPr lang="nl-NL" sz="1600" dirty="0"/>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25</a:t>
            </a:fld>
            <a:endParaRPr lang="nl-NL" noProof="0" dirty="0"/>
          </a:p>
        </p:txBody>
      </p:sp>
      <p:sp>
        <p:nvSpPr>
          <p:cNvPr id="6" name="Tekstvak 5"/>
          <p:cNvSpPr txBox="1"/>
          <p:nvPr/>
        </p:nvSpPr>
        <p:spPr>
          <a:xfrm>
            <a:off x="10134600" y="5400675"/>
            <a:ext cx="184731" cy="369332"/>
          </a:xfrm>
          <a:prstGeom prst="rect">
            <a:avLst/>
          </a:prstGeom>
          <a:noFill/>
        </p:spPr>
        <p:txBody>
          <a:bodyPr wrap="none" rtlCol="0">
            <a:spAutoFit/>
          </a:bodyPr>
          <a:lstStyle/>
          <a:p>
            <a:endParaRPr lang="nl-NL" dirty="0"/>
          </a:p>
        </p:txBody>
      </p:sp>
      <p:sp>
        <p:nvSpPr>
          <p:cNvPr id="9" name="Rechthoek 8"/>
          <p:cNvSpPr/>
          <p:nvPr/>
        </p:nvSpPr>
        <p:spPr>
          <a:xfrm>
            <a:off x="4114800" y="3048000"/>
            <a:ext cx="4572000" cy="1938992"/>
          </a:xfrm>
          <a:prstGeom prst="rect">
            <a:avLst/>
          </a:prstGeom>
        </p:spPr>
        <p:txBody>
          <a:bodyPr>
            <a:spAutoFit/>
          </a:bodyPr>
          <a:lstStyle/>
          <a:p>
            <a:pPr marL="285750" indent="-285750">
              <a:lnSpc>
                <a:spcPts val="1900"/>
              </a:lnSpc>
              <a:spcBef>
                <a:spcPts val="600"/>
              </a:spcBef>
              <a:buClr>
                <a:srgbClr val="C22026"/>
              </a:buClr>
              <a:buFont typeface="Wingdings" panose="05000000000000000000" pitchFamily="2" charset="2"/>
              <a:buChar char="§"/>
            </a:pPr>
            <a:r>
              <a:rPr lang="nl-NL" altLang="nl-NL" sz="1600" dirty="0" smtClean="0">
                <a:latin typeface="Arial" panose="020B0604020202020204" pitchFamily="34" charset="0"/>
                <a:cs typeface="Arial" panose="020B0604020202020204" pitchFamily="34" charset="0"/>
              </a:rPr>
              <a:t>Kwaliteit</a:t>
            </a:r>
          </a:p>
          <a:p>
            <a:pPr marL="285750" indent="-285750">
              <a:lnSpc>
                <a:spcPts val="1900"/>
              </a:lnSpc>
              <a:spcBef>
                <a:spcPts val="600"/>
              </a:spcBef>
              <a:buClr>
                <a:srgbClr val="C22026"/>
              </a:buClr>
              <a:buFont typeface="Wingdings" panose="05000000000000000000" pitchFamily="2" charset="2"/>
              <a:buChar char="§"/>
            </a:pPr>
            <a:r>
              <a:rPr lang="nl-NL" altLang="nl-NL" sz="1600" dirty="0" smtClean="0">
                <a:latin typeface="Arial" panose="020B0604020202020204" pitchFamily="34" charset="0"/>
                <a:cs typeface="Arial" panose="020B0604020202020204" pitchFamily="34" charset="0"/>
              </a:rPr>
              <a:t>Onderzoek </a:t>
            </a:r>
            <a:r>
              <a:rPr lang="nl-NL" altLang="nl-NL" sz="1600" dirty="0">
                <a:latin typeface="Arial" panose="020B0604020202020204" pitchFamily="34" charset="0"/>
                <a:cs typeface="Arial" panose="020B0604020202020204" pitchFamily="34" charset="0"/>
              </a:rPr>
              <a:t>en resultaten</a:t>
            </a:r>
          </a:p>
          <a:p>
            <a:pPr marL="285750" indent="-285750">
              <a:lnSpc>
                <a:spcPts val="1900"/>
              </a:lnSpc>
              <a:spcBef>
                <a:spcPts val="600"/>
              </a:spcBef>
              <a:buClr>
                <a:srgbClr val="C22026"/>
              </a:buClr>
              <a:buFont typeface="Wingdings" panose="05000000000000000000" pitchFamily="2" charset="2"/>
              <a:buChar char="§"/>
            </a:pPr>
            <a:r>
              <a:rPr lang="nl-NL" altLang="nl-NL" sz="1600" dirty="0" smtClean="0">
                <a:latin typeface="Arial" panose="020B0604020202020204" pitchFamily="34" charset="0"/>
                <a:cs typeface="Arial" panose="020B0604020202020204" pitchFamily="34" charset="0"/>
              </a:rPr>
              <a:t>Marketingplannen</a:t>
            </a:r>
            <a:endParaRPr lang="nl-NL" altLang="nl-NL" sz="1600" dirty="0">
              <a:latin typeface="Arial" panose="020B0604020202020204" pitchFamily="34" charset="0"/>
              <a:cs typeface="Arial" panose="020B0604020202020204" pitchFamily="34" charset="0"/>
            </a:endParaRPr>
          </a:p>
          <a:p>
            <a:pPr marL="285750" indent="-285750">
              <a:lnSpc>
                <a:spcPts val="1900"/>
              </a:lnSpc>
              <a:spcBef>
                <a:spcPts val="600"/>
              </a:spcBef>
              <a:buClr>
                <a:srgbClr val="C22026"/>
              </a:buClr>
              <a:buFont typeface="Wingdings" panose="05000000000000000000" pitchFamily="2" charset="2"/>
              <a:buChar char="§"/>
            </a:pPr>
            <a:r>
              <a:rPr lang="nl-NL" altLang="nl-NL" sz="1600" dirty="0" smtClean="0">
                <a:latin typeface="Arial" panose="020B0604020202020204" pitchFamily="34" charset="0"/>
                <a:cs typeface="Arial" panose="020B0604020202020204" pitchFamily="34" charset="0"/>
              </a:rPr>
              <a:t>Bedrijfsrisico’s  </a:t>
            </a:r>
            <a:endParaRPr lang="nl-NL" altLang="nl-NL" sz="1600" dirty="0">
              <a:latin typeface="Arial" panose="020B0604020202020204" pitchFamily="34" charset="0"/>
              <a:cs typeface="Arial" panose="020B0604020202020204" pitchFamily="34" charset="0"/>
            </a:endParaRPr>
          </a:p>
          <a:p>
            <a:pPr marL="285750" indent="-285750">
              <a:lnSpc>
                <a:spcPts val="1900"/>
              </a:lnSpc>
              <a:spcBef>
                <a:spcPts val="600"/>
              </a:spcBef>
              <a:buClr>
                <a:srgbClr val="C22026"/>
              </a:buClr>
              <a:buFont typeface="Wingdings" panose="05000000000000000000" pitchFamily="2" charset="2"/>
              <a:buChar char="§"/>
            </a:pPr>
            <a:r>
              <a:rPr lang="nl-NL" altLang="nl-NL" sz="1600" dirty="0" smtClean="0">
                <a:latin typeface="Arial" panose="020B0604020202020204" pitchFamily="34" charset="0"/>
                <a:cs typeface="Arial" panose="020B0604020202020204" pitchFamily="34" charset="0"/>
              </a:rPr>
              <a:t>Investeringen</a:t>
            </a:r>
            <a:endParaRPr lang="nl-NL" altLang="nl-NL" sz="1600" dirty="0">
              <a:latin typeface="Arial" panose="020B0604020202020204" pitchFamily="34" charset="0"/>
              <a:cs typeface="Arial" panose="020B0604020202020204" pitchFamily="34" charset="0"/>
            </a:endParaRPr>
          </a:p>
          <a:p>
            <a:pPr marL="285750" indent="-285750">
              <a:lnSpc>
                <a:spcPts val="1900"/>
              </a:lnSpc>
              <a:spcBef>
                <a:spcPts val="600"/>
              </a:spcBef>
              <a:buClr>
                <a:srgbClr val="C22026"/>
              </a:buClr>
              <a:buFont typeface="Wingdings" panose="05000000000000000000" pitchFamily="2" charset="2"/>
              <a:buChar char="§"/>
            </a:pPr>
            <a:r>
              <a:rPr lang="nl-NL" altLang="nl-NL" sz="1600" dirty="0">
                <a:latin typeface="Arial" panose="020B0604020202020204" pitchFamily="34" charset="0"/>
                <a:cs typeface="Arial" panose="020B0604020202020204" pitchFamily="34" charset="0"/>
              </a:rPr>
              <a:t>Technologieën</a:t>
            </a:r>
          </a:p>
        </p:txBody>
      </p:sp>
    </p:spTree>
    <p:extLst>
      <p:ext uri="{BB962C8B-B14F-4D97-AF65-F5344CB8AC3E}">
        <p14:creationId xmlns:p14="http://schemas.microsoft.com/office/powerpoint/2010/main" val="10956184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a:bodyPr>
          <a:lstStyle/>
          <a:p>
            <a:pPr>
              <a:lnSpc>
                <a:spcPts val="4000"/>
              </a:lnSpc>
            </a:pPr>
            <a:r>
              <a:rPr lang="nl-NL" sz="3200" dirty="0">
                <a:latin typeface="Arial" panose="020B0604020202020204" pitchFamily="34" charset="0"/>
                <a:cs typeface="Arial" panose="020B0604020202020204" pitchFamily="34" charset="0"/>
              </a:rPr>
              <a:t>Pas op met informatie-uitwisseling (</a:t>
            </a:r>
            <a:r>
              <a:rPr lang="nl-NL" sz="3200" dirty="0" smtClean="0">
                <a:latin typeface="Arial" panose="020B0604020202020204" pitchFamily="34" charset="0"/>
                <a:cs typeface="Arial" panose="020B0604020202020204" pitchFamily="34" charset="0"/>
              </a:rPr>
              <a:t>iii) </a:t>
            </a:r>
            <a:endParaRPr lang="nl-NL" altLang="nl-NL" sz="3200" dirty="0">
              <a:latin typeface="Arial" panose="020B0604020202020204" pitchFamily="34" charset="0"/>
              <a:cs typeface="Arial" panose="020B0604020202020204" pitchFamily="34" charset="0"/>
            </a:endParaRPr>
          </a:p>
        </p:txBody>
      </p:sp>
      <p:sp>
        <p:nvSpPr>
          <p:cNvPr id="81926" name="Rectangle 6"/>
          <p:cNvSpPr>
            <a:spLocks noChangeArrowheads="1"/>
          </p:cNvSpPr>
          <p:nvPr/>
        </p:nvSpPr>
        <p:spPr bwMode="auto">
          <a:xfrm>
            <a:off x="466725" y="2215805"/>
            <a:ext cx="8229600" cy="3929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800"/>
              </a:lnSpc>
              <a:spcBef>
                <a:spcPts val="600"/>
              </a:spcBef>
              <a:defRPr sz="3200">
                <a:solidFill>
                  <a:schemeClr val="tx1"/>
                </a:solidFill>
                <a:latin typeface="Calibri" pitchFamily="34" charset="0"/>
              </a:defRPr>
            </a:lvl1pPr>
            <a:lvl2pPr marL="271463" indent="-269875" eaLnBrk="0" hangingPunct="0">
              <a:lnSpc>
                <a:spcPts val="3400"/>
              </a:lnSpc>
              <a:spcBef>
                <a:spcPts val="600"/>
              </a:spcBef>
              <a:buChar char="•"/>
              <a:defRPr sz="2800">
                <a:solidFill>
                  <a:schemeClr val="tx1"/>
                </a:solidFill>
                <a:latin typeface="Calibri" pitchFamily="34" charset="0"/>
              </a:defRPr>
            </a:lvl2pPr>
            <a:lvl3pPr marL="625475" indent="-176213" eaLnBrk="0" hangingPunct="0">
              <a:lnSpc>
                <a:spcPts val="2900"/>
              </a:lnSpc>
              <a:spcBef>
                <a:spcPts val="600"/>
              </a:spcBef>
              <a:buFont typeface="Calibri" pitchFamily="34" charset="0"/>
              <a:buChar char="-"/>
              <a:defRPr sz="2400">
                <a:solidFill>
                  <a:schemeClr val="tx1"/>
                </a:solidFill>
                <a:latin typeface="Calibri" pitchFamily="34" charset="0"/>
              </a:defRPr>
            </a:lvl3pPr>
            <a:lvl4pPr marL="627063" indent="4763" eaLnBrk="0" hangingPunct="0">
              <a:lnSpc>
                <a:spcPts val="2900"/>
              </a:lnSpc>
              <a:spcBef>
                <a:spcPts val="600"/>
              </a:spcBef>
              <a:defRPr sz="2400">
                <a:solidFill>
                  <a:schemeClr val="tx1"/>
                </a:solidFill>
                <a:latin typeface="Calibri" pitchFamily="34" charset="0"/>
              </a:defRPr>
            </a:lvl4pPr>
            <a:lvl5pPr marL="633413" indent="4763" eaLnBrk="0" hangingPunct="0">
              <a:lnSpc>
                <a:spcPts val="2900"/>
              </a:lnSpc>
              <a:spcBef>
                <a:spcPts val="600"/>
              </a:spcBef>
              <a:defRPr sz="2400">
                <a:solidFill>
                  <a:schemeClr val="tx1"/>
                </a:solidFill>
                <a:latin typeface="Calibri" pitchFamily="34" charset="0"/>
              </a:defRPr>
            </a:lvl5pPr>
            <a:lvl6pPr marL="1090613" indent="4763" eaLnBrk="0" fontAlgn="base" hangingPunct="0">
              <a:lnSpc>
                <a:spcPts val="2900"/>
              </a:lnSpc>
              <a:spcBef>
                <a:spcPts val="600"/>
              </a:spcBef>
              <a:spcAft>
                <a:spcPct val="0"/>
              </a:spcAft>
              <a:defRPr sz="2400">
                <a:solidFill>
                  <a:schemeClr val="tx1"/>
                </a:solidFill>
                <a:latin typeface="Calibri" pitchFamily="34" charset="0"/>
              </a:defRPr>
            </a:lvl6pPr>
            <a:lvl7pPr marL="1547813" indent="4763" eaLnBrk="0" fontAlgn="base" hangingPunct="0">
              <a:lnSpc>
                <a:spcPts val="2900"/>
              </a:lnSpc>
              <a:spcBef>
                <a:spcPts val="600"/>
              </a:spcBef>
              <a:spcAft>
                <a:spcPct val="0"/>
              </a:spcAft>
              <a:defRPr sz="2400">
                <a:solidFill>
                  <a:schemeClr val="tx1"/>
                </a:solidFill>
                <a:latin typeface="Calibri" pitchFamily="34" charset="0"/>
              </a:defRPr>
            </a:lvl7pPr>
            <a:lvl8pPr marL="2005013" indent="4763" eaLnBrk="0" fontAlgn="base" hangingPunct="0">
              <a:lnSpc>
                <a:spcPts val="2900"/>
              </a:lnSpc>
              <a:spcBef>
                <a:spcPts val="600"/>
              </a:spcBef>
              <a:spcAft>
                <a:spcPct val="0"/>
              </a:spcAft>
              <a:defRPr sz="2400">
                <a:solidFill>
                  <a:schemeClr val="tx1"/>
                </a:solidFill>
                <a:latin typeface="Calibri" pitchFamily="34" charset="0"/>
              </a:defRPr>
            </a:lvl8pPr>
            <a:lvl9pPr marL="2462213" indent="4763" eaLnBrk="0" fontAlgn="base" hangingPunct="0">
              <a:lnSpc>
                <a:spcPts val="2900"/>
              </a:lnSpc>
              <a:spcBef>
                <a:spcPts val="600"/>
              </a:spcBef>
              <a:spcAft>
                <a:spcPct val="0"/>
              </a:spcAft>
              <a:defRPr sz="2400">
                <a:solidFill>
                  <a:schemeClr val="tx1"/>
                </a:solidFill>
                <a:latin typeface="Calibri" pitchFamily="34" charset="0"/>
              </a:defRPr>
            </a:lvl9pPr>
          </a:lstStyle>
          <a:p>
            <a:pPr>
              <a:lnSpc>
                <a:spcPts val="3000"/>
              </a:lnSpc>
            </a:pPr>
            <a:r>
              <a:rPr lang="nl-NL" altLang="nl-NL" sz="1800" dirty="0" smtClean="0">
                <a:latin typeface="Arial" panose="020B0604020202020204" pitchFamily="34" charset="0"/>
                <a:cs typeface="Arial" panose="020B0604020202020204" pitchFamily="34" charset="0"/>
              </a:rPr>
              <a:t>Uitwisseling </a:t>
            </a:r>
            <a:r>
              <a:rPr lang="nl-NL" altLang="nl-NL" sz="1800" dirty="0">
                <a:latin typeface="Arial" panose="020B0604020202020204" pitchFamily="34" charset="0"/>
                <a:cs typeface="Arial" panose="020B0604020202020204" pitchFamily="34" charset="0"/>
              </a:rPr>
              <a:t>van informatie </a:t>
            </a:r>
            <a:r>
              <a:rPr lang="nl-NL" altLang="nl-NL" sz="1800" dirty="0" smtClean="0">
                <a:latin typeface="Arial" panose="020B0604020202020204" pitchFamily="34" charset="0"/>
                <a:cs typeface="Arial" panose="020B0604020202020204" pitchFamily="34" charset="0"/>
              </a:rPr>
              <a:t>niet altijd verboden / kan </a:t>
            </a:r>
            <a:r>
              <a:rPr lang="nl-NL" altLang="nl-NL" sz="1800" dirty="0" err="1" smtClean="0">
                <a:latin typeface="Arial" panose="020B0604020202020204" pitchFamily="34" charset="0"/>
                <a:cs typeface="Arial" panose="020B0604020202020204" pitchFamily="34" charset="0"/>
              </a:rPr>
              <a:t>concurrentiebevorderend</a:t>
            </a:r>
            <a:r>
              <a:rPr lang="nl-NL" altLang="nl-NL" sz="1800" dirty="0" smtClean="0">
                <a:latin typeface="Arial" panose="020B0604020202020204" pitchFamily="34" charset="0"/>
                <a:cs typeface="Arial" panose="020B0604020202020204" pitchFamily="34" charset="0"/>
              </a:rPr>
              <a:t> </a:t>
            </a:r>
            <a:r>
              <a:rPr lang="nl-NL" altLang="nl-NL" sz="1800" dirty="0">
                <a:latin typeface="Arial" panose="020B0604020202020204" pitchFamily="34" charset="0"/>
                <a:cs typeface="Arial" panose="020B0604020202020204" pitchFamily="34" charset="0"/>
              </a:rPr>
              <a:t>zijn. Zo mag </a:t>
            </a:r>
            <a:r>
              <a:rPr lang="nl-NL" altLang="nl-NL" sz="1800" dirty="0" smtClean="0">
                <a:latin typeface="Arial" panose="020B0604020202020204" pitchFamily="34" charset="0"/>
                <a:cs typeface="Arial" panose="020B0604020202020204" pitchFamily="34" charset="0"/>
              </a:rPr>
              <a:t>men:</a:t>
            </a:r>
            <a:endParaRPr lang="nl-NL" altLang="nl-NL" sz="1800" dirty="0">
              <a:latin typeface="Arial" panose="020B0604020202020204" pitchFamily="34" charset="0"/>
              <a:cs typeface="Arial" panose="020B0604020202020204" pitchFamily="34" charset="0"/>
            </a:endParaRPr>
          </a:p>
          <a:p>
            <a:pPr lvl="1">
              <a:lnSpc>
                <a:spcPts val="3000"/>
              </a:lnSpc>
              <a:buClr>
                <a:schemeClr val="accent1"/>
              </a:buClr>
              <a:buFont typeface="Wingdings" panose="05000000000000000000" pitchFamily="2" charset="2"/>
              <a:buChar char="§"/>
            </a:pPr>
            <a:r>
              <a:rPr lang="nl-NL" altLang="nl-NL" sz="1800" dirty="0">
                <a:latin typeface="Arial" panose="020B0604020202020204" pitchFamily="34" charset="0"/>
                <a:cs typeface="Arial" panose="020B0604020202020204" pitchFamily="34" charset="0"/>
              </a:rPr>
              <a:t>Informatie uitwisselen in </a:t>
            </a:r>
            <a:r>
              <a:rPr lang="nl-NL" altLang="nl-NL" sz="1800" dirty="0" smtClean="0">
                <a:latin typeface="Arial" panose="020B0604020202020204" pitchFamily="34" charset="0"/>
                <a:cs typeface="Arial" panose="020B0604020202020204" pitchFamily="34" charset="0"/>
              </a:rPr>
              <a:t>kader handelsrelatie/voorgenomen </a:t>
            </a:r>
            <a:r>
              <a:rPr lang="nl-NL" altLang="nl-NL" sz="1800" dirty="0">
                <a:latin typeface="Arial" panose="020B0604020202020204" pitchFamily="34" charset="0"/>
                <a:cs typeface="Arial" panose="020B0604020202020204" pitchFamily="34" charset="0"/>
              </a:rPr>
              <a:t>joint </a:t>
            </a:r>
            <a:r>
              <a:rPr lang="nl-NL" altLang="nl-NL" sz="1800" dirty="0" smtClean="0">
                <a:latin typeface="Arial" panose="020B0604020202020204" pitchFamily="34" charset="0"/>
                <a:cs typeface="Arial" panose="020B0604020202020204" pitchFamily="34" charset="0"/>
              </a:rPr>
              <a:t>venture of  samenwerkingsverband </a:t>
            </a:r>
            <a:r>
              <a:rPr lang="nl-NL" altLang="nl-NL" sz="1800" u="sng" dirty="0" smtClean="0">
                <a:latin typeface="Arial" panose="020B0604020202020204" pitchFamily="34" charset="0"/>
                <a:cs typeface="Arial" panose="020B0604020202020204" pitchFamily="34" charset="0"/>
              </a:rPr>
              <a:t>mits niet verder dan nodig</a:t>
            </a:r>
            <a:r>
              <a:rPr lang="nl-NL" altLang="nl-NL" sz="1800" dirty="0" smtClean="0">
                <a:latin typeface="Arial" panose="020B0604020202020204" pitchFamily="34" charset="0"/>
                <a:cs typeface="Arial" panose="020B0604020202020204" pitchFamily="34" charset="0"/>
              </a:rPr>
              <a:t> - verstandig NDA </a:t>
            </a:r>
            <a:r>
              <a:rPr lang="nl-NL" altLang="nl-NL" sz="1800" dirty="0">
                <a:latin typeface="Arial" panose="020B0604020202020204" pitchFamily="34" charset="0"/>
                <a:cs typeface="Arial" panose="020B0604020202020204" pitchFamily="34" charset="0"/>
              </a:rPr>
              <a:t>op te stellen</a:t>
            </a:r>
            <a:r>
              <a:rPr lang="nl-NL" altLang="nl-NL" sz="1800" dirty="0" smtClean="0">
                <a:latin typeface="Arial" panose="020B0604020202020204" pitchFamily="34" charset="0"/>
                <a:cs typeface="Arial" panose="020B0604020202020204" pitchFamily="34" charset="0"/>
              </a:rPr>
              <a:t>!</a:t>
            </a:r>
          </a:p>
          <a:p>
            <a:pPr lvl="1">
              <a:lnSpc>
                <a:spcPts val="3000"/>
              </a:lnSpc>
              <a:buClr>
                <a:schemeClr val="accent1"/>
              </a:buClr>
              <a:buFont typeface="Wingdings" panose="05000000000000000000" pitchFamily="2" charset="2"/>
              <a:buChar char="§"/>
            </a:pPr>
            <a:r>
              <a:rPr lang="nl-NL" altLang="nl-NL" sz="1800" dirty="0" smtClean="0">
                <a:latin typeface="Arial" panose="020B0604020202020204" pitchFamily="34" charset="0"/>
                <a:cs typeface="Arial" panose="020B0604020202020204" pitchFamily="34" charset="0"/>
              </a:rPr>
              <a:t>Gezamenlijk </a:t>
            </a:r>
            <a:r>
              <a:rPr lang="nl-NL" altLang="nl-NL" sz="1800" dirty="0">
                <a:latin typeface="Arial" panose="020B0604020202020204" pitchFamily="34" charset="0"/>
                <a:cs typeface="Arial" panose="020B0604020202020204" pitchFamily="34" charset="0"/>
              </a:rPr>
              <a:t>marktinformatie </a:t>
            </a:r>
            <a:r>
              <a:rPr lang="nl-NL" altLang="nl-NL" sz="1800" dirty="0" smtClean="0">
                <a:latin typeface="Arial" panose="020B0604020202020204" pitchFamily="34" charset="0"/>
                <a:cs typeface="Arial" panose="020B0604020202020204" pitchFamily="34" charset="0"/>
              </a:rPr>
              <a:t>inkopen</a:t>
            </a:r>
          </a:p>
          <a:p>
            <a:pPr lvl="1">
              <a:lnSpc>
                <a:spcPts val="3000"/>
              </a:lnSpc>
              <a:buClr>
                <a:schemeClr val="accent1"/>
              </a:buClr>
              <a:buFont typeface="Wingdings" panose="05000000000000000000" pitchFamily="2" charset="2"/>
              <a:buChar char="§"/>
            </a:pPr>
            <a:r>
              <a:rPr lang="nl-NL" altLang="nl-NL" sz="1800" dirty="0" smtClean="0">
                <a:latin typeface="Arial" panose="020B0604020202020204" pitchFamily="34" charset="0"/>
                <a:cs typeface="Arial" panose="020B0604020202020204" pitchFamily="34" charset="0"/>
              </a:rPr>
              <a:t>Een </a:t>
            </a:r>
            <a:r>
              <a:rPr lang="nl-NL" altLang="nl-NL" sz="1800" dirty="0">
                <a:latin typeface="Arial" panose="020B0604020202020204" pitchFamily="34" charset="0"/>
                <a:cs typeface="Arial" panose="020B0604020202020204" pitchFamily="34" charset="0"/>
              </a:rPr>
              <a:t>(geaggregeerde) benchmark </a:t>
            </a:r>
            <a:r>
              <a:rPr lang="nl-NL" altLang="nl-NL" sz="1800" dirty="0" smtClean="0">
                <a:latin typeface="Arial" panose="020B0604020202020204" pitchFamily="34" charset="0"/>
                <a:cs typeface="Arial" panose="020B0604020202020204" pitchFamily="34" charset="0"/>
              </a:rPr>
              <a:t>opzetten</a:t>
            </a:r>
          </a:p>
          <a:p>
            <a:pPr marL="1588" lvl="1" indent="0">
              <a:lnSpc>
                <a:spcPts val="3000"/>
              </a:lnSpc>
              <a:buClr>
                <a:schemeClr val="accent1"/>
              </a:buClr>
              <a:buNone/>
            </a:pPr>
            <a:endParaRPr lang="nl-NL" altLang="nl-NL" sz="1600" dirty="0" smtClean="0">
              <a:latin typeface="Arial" panose="020B0604020202020204" pitchFamily="34" charset="0"/>
              <a:cs typeface="Arial" panose="020B0604020202020204" pitchFamily="34" charset="0"/>
            </a:endParaRPr>
          </a:p>
          <a:p>
            <a:pPr lvl="1">
              <a:lnSpc>
                <a:spcPts val="3000"/>
              </a:lnSpc>
              <a:buClr>
                <a:schemeClr val="accent1"/>
              </a:buClr>
              <a:buFont typeface="Wingdings" panose="05000000000000000000" pitchFamily="2" charset="2"/>
              <a:buChar char="§"/>
            </a:pPr>
            <a:endParaRPr lang="nl-NL" altLang="nl-NL" sz="1600" dirty="0">
              <a:latin typeface="Arial" panose="020B0604020202020204" pitchFamily="34" charset="0"/>
              <a:cs typeface="Arial" panose="020B0604020202020204" pitchFamily="34" charset="0"/>
            </a:endParaRPr>
          </a:p>
          <a:p>
            <a:pPr lvl="1">
              <a:lnSpc>
                <a:spcPts val="3000"/>
              </a:lnSpc>
              <a:buFontTx/>
              <a:buNone/>
            </a:pPr>
            <a:endParaRPr lang="nl-NL" altLang="nl-NL" sz="1400" dirty="0" smtClean="0">
              <a:latin typeface="Arial" panose="020B0604020202020204" pitchFamily="34" charset="0"/>
              <a:cs typeface="Arial" panose="020B0604020202020204" pitchFamily="34" charset="0"/>
            </a:endParaRPr>
          </a:p>
          <a:p>
            <a:pPr lvl="1">
              <a:lnSpc>
                <a:spcPts val="3000"/>
              </a:lnSpc>
              <a:buFontTx/>
              <a:buNone/>
            </a:pPr>
            <a:endParaRPr lang="nl-NL" altLang="nl-NL" sz="1600" i="1" dirty="0">
              <a:latin typeface="Arial" panose="020B0604020202020204" pitchFamily="34" charset="0"/>
              <a:cs typeface="Arial" panose="020B0604020202020204" pitchFamily="34" charset="0"/>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26</a:t>
            </a:fld>
            <a:endParaRPr lang="nl-NL" noProof="0"/>
          </a:p>
        </p:txBody>
      </p:sp>
    </p:spTree>
    <p:extLst>
      <p:ext uri="{BB962C8B-B14F-4D97-AF65-F5344CB8AC3E}">
        <p14:creationId xmlns:p14="http://schemas.microsoft.com/office/powerpoint/2010/main" val="40850106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Boetebesluit ACM</a:t>
            </a:r>
            <a:r>
              <a:rPr lang="nl-NL" altLang="nl-NL" sz="3200" dirty="0">
                <a:latin typeface="Arial" panose="020B0604020202020204" pitchFamily="34" charset="0"/>
                <a:cs typeface="Arial" panose="020B0604020202020204" pitchFamily="34" charset="0"/>
              </a:rPr>
              <a:t> </a:t>
            </a:r>
            <a:r>
              <a:rPr lang="nl-NL" altLang="nl-NL" sz="3200" dirty="0" smtClean="0">
                <a:latin typeface="Arial" panose="020B0604020202020204" pitchFamily="34" charset="0"/>
                <a:cs typeface="Arial" panose="020B0604020202020204" pitchFamily="34" charset="0"/>
              </a:rPr>
              <a:t>tractiebatterijen</a:t>
            </a:r>
            <a:endParaRPr lang="nl-NL" altLang="nl-NL" sz="2800" dirty="0">
              <a:latin typeface="Arial" panose="020B0604020202020204" pitchFamily="34" charset="0"/>
              <a:cs typeface="Arial" panose="020B0604020202020204" pitchFamily="34" charset="0"/>
            </a:endParaRPr>
          </a:p>
        </p:txBody>
      </p:sp>
      <p:sp>
        <p:nvSpPr>
          <p:cNvPr id="81926" name="Rectangle 6"/>
          <p:cNvSpPr>
            <a:spLocks noChangeArrowheads="1"/>
          </p:cNvSpPr>
          <p:nvPr/>
        </p:nvSpPr>
        <p:spPr bwMode="auto">
          <a:xfrm>
            <a:off x="466725" y="2215805"/>
            <a:ext cx="8229600" cy="3929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800"/>
              </a:lnSpc>
              <a:spcBef>
                <a:spcPts val="600"/>
              </a:spcBef>
              <a:defRPr sz="3200">
                <a:solidFill>
                  <a:schemeClr val="tx1"/>
                </a:solidFill>
                <a:latin typeface="Calibri" pitchFamily="34" charset="0"/>
              </a:defRPr>
            </a:lvl1pPr>
            <a:lvl2pPr marL="271463" indent="-269875" eaLnBrk="0" hangingPunct="0">
              <a:lnSpc>
                <a:spcPts val="3400"/>
              </a:lnSpc>
              <a:spcBef>
                <a:spcPts val="600"/>
              </a:spcBef>
              <a:buChar char="•"/>
              <a:defRPr sz="2800">
                <a:solidFill>
                  <a:schemeClr val="tx1"/>
                </a:solidFill>
                <a:latin typeface="Calibri" pitchFamily="34" charset="0"/>
              </a:defRPr>
            </a:lvl2pPr>
            <a:lvl3pPr marL="625475" indent="-176213" eaLnBrk="0" hangingPunct="0">
              <a:lnSpc>
                <a:spcPts val="2900"/>
              </a:lnSpc>
              <a:spcBef>
                <a:spcPts val="600"/>
              </a:spcBef>
              <a:buFont typeface="Calibri" pitchFamily="34" charset="0"/>
              <a:buChar char="-"/>
              <a:defRPr sz="2400">
                <a:solidFill>
                  <a:schemeClr val="tx1"/>
                </a:solidFill>
                <a:latin typeface="Calibri" pitchFamily="34" charset="0"/>
              </a:defRPr>
            </a:lvl3pPr>
            <a:lvl4pPr marL="627063" indent="4763" eaLnBrk="0" hangingPunct="0">
              <a:lnSpc>
                <a:spcPts val="2900"/>
              </a:lnSpc>
              <a:spcBef>
                <a:spcPts val="600"/>
              </a:spcBef>
              <a:defRPr sz="2400">
                <a:solidFill>
                  <a:schemeClr val="tx1"/>
                </a:solidFill>
                <a:latin typeface="Calibri" pitchFamily="34" charset="0"/>
              </a:defRPr>
            </a:lvl4pPr>
            <a:lvl5pPr marL="633413" indent="4763" eaLnBrk="0" hangingPunct="0">
              <a:lnSpc>
                <a:spcPts val="2900"/>
              </a:lnSpc>
              <a:spcBef>
                <a:spcPts val="600"/>
              </a:spcBef>
              <a:defRPr sz="2400">
                <a:solidFill>
                  <a:schemeClr val="tx1"/>
                </a:solidFill>
                <a:latin typeface="Calibri" pitchFamily="34" charset="0"/>
              </a:defRPr>
            </a:lvl5pPr>
            <a:lvl6pPr marL="1090613" indent="4763" eaLnBrk="0" fontAlgn="base" hangingPunct="0">
              <a:lnSpc>
                <a:spcPts val="2900"/>
              </a:lnSpc>
              <a:spcBef>
                <a:spcPts val="600"/>
              </a:spcBef>
              <a:spcAft>
                <a:spcPct val="0"/>
              </a:spcAft>
              <a:defRPr sz="2400">
                <a:solidFill>
                  <a:schemeClr val="tx1"/>
                </a:solidFill>
                <a:latin typeface="Calibri" pitchFamily="34" charset="0"/>
              </a:defRPr>
            </a:lvl6pPr>
            <a:lvl7pPr marL="1547813" indent="4763" eaLnBrk="0" fontAlgn="base" hangingPunct="0">
              <a:lnSpc>
                <a:spcPts val="2900"/>
              </a:lnSpc>
              <a:spcBef>
                <a:spcPts val="600"/>
              </a:spcBef>
              <a:spcAft>
                <a:spcPct val="0"/>
              </a:spcAft>
              <a:defRPr sz="2400">
                <a:solidFill>
                  <a:schemeClr val="tx1"/>
                </a:solidFill>
                <a:latin typeface="Calibri" pitchFamily="34" charset="0"/>
              </a:defRPr>
            </a:lvl7pPr>
            <a:lvl8pPr marL="2005013" indent="4763" eaLnBrk="0" fontAlgn="base" hangingPunct="0">
              <a:lnSpc>
                <a:spcPts val="2900"/>
              </a:lnSpc>
              <a:spcBef>
                <a:spcPts val="600"/>
              </a:spcBef>
              <a:spcAft>
                <a:spcPct val="0"/>
              </a:spcAft>
              <a:defRPr sz="2400">
                <a:solidFill>
                  <a:schemeClr val="tx1"/>
                </a:solidFill>
                <a:latin typeface="Calibri" pitchFamily="34" charset="0"/>
              </a:defRPr>
            </a:lvl8pPr>
            <a:lvl9pPr marL="2462213" indent="4763" eaLnBrk="0" fontAlgn="base" hangingPunct="0">
              <a:lnSpc>
                <a:spcPts val="2900"/>
              </a:lnSpc>
              <a:spcBef>
                <a:spcPts val="600"/>
              </a:spcBef>
              <a:spcAft>
                <a:spcPct val="0"/>
              </a:spcAft>
              <a:defRPr sz="2400">
                <a:solidFill>
                  <a:schemeClr val="tx1"/>
                </a:solidFill>
                <a:latin typeface="Calibri" pitchFamily="34" charset="0"/>
              </a:defRPr>
            </a:lvl9pPr>
          </a:lstStyle>
          <a:p>
            <a:pPr>
              <a:lnSpc>
                <a:spcPts val="3000"/>
              </a:lnSpc>
            </a:pPr>
            <a:endParaRPr lang="nl-NL" altLang="nl-NL" sz="1600" dirty="0" smtClean="0">
              <a:latin typeface="Arial" panose="020B0604020202020204" pitchFamily="34" charset="0"/>
              <a:cs typeface="Arial" panose="020B0604020202020204" pitchFamily="34" charset="0"/>
            </a:endParaRPr>
          </a:p>
          <a:p>
            <a:pPr marL="1588" lvl="1" indent="0">
              <a:lnSpc>
                <a:spcPts val="3000"/>
              </a:lnSpc>
              <a:buClr>
                <a:schemeClr val="accent1"/>
              </a:buClr>
              <a:buNone/>
            </a:pPr>
            <a:endParaRPr lang="nl-NL" altLang="nl-NL" sz="1600" dirty="0" smtClean="0">
              <a:latin typeface="Arial" panose="020B0604020202020204" pitchFamily="34" charset="0"/>
              <a:cs typeface="Arial" panose="020B0604020202020204" pitchFamily="34" charset="0"/>
            </a:endParaRPr>
          </a:p>
          <a:p>
            <a:pPr lvl="1">
              <a:lnSpc>
                <a:spcPts val="3000"/>
              </a:lnSpc>
              <a:buClr>
                <a:schemeClr val="accent1"/>
              </a:buClr>
              <a:buFont typeface="Wingdings" panose="05000000000000000000" pitchFamily="2" charset="2"/>
              <a:buChar char="§"/>
            </a:pPr>
            <a:endParaRPr lang="nl-NL" altLang="nl-NL" sz="1600" dirty="0">
              <a:latin typeface="Arial" panose="020B0604020202020204" pitchFamily="34" charset="0"/>
              <a:cs typeface="Arial" panose="020B0604020202020204" pitchFamily="34" charset="0"/>
            </a:endParaRPr>
          </a:p>
          <a:p>
            <a:pPr lvl="1">
              <a:lnSpc>
                <a:spcPts val="3000"/>
              </a:lnSpc>
              <a:buFontTx/>
              <a:buNone/>
            </a:pPr>
            <a:endParaRPr lang="nl-NL" altLang="nl-NL" sz="1400" dirty="0" smtClean="0">
              <a:latin typeface="Arial" panose="020B0604020202020204" pitchFamily="34" charset="0"/>
              <a:cs typeface="Arial" panose="020B0604020202020204" pitchFamily="34" charset="0"/>
            </a:endParaRPr>
          </a:p>
          <a:p>
            <a:pPr lvl="1">
              <a:lnSpc>
                <a:spcPts val="3000"/>
              </a:lnSpc>
              <a:buFontTx/>
              <a:buNone/>
            </a:pPr>
            <a:endParaRPr lang="nl-NL" altLang="nl-NL" sz="1600" i="1" dirty="0">
              <a:latin typeface="Arial" panose="020B0604020202020204" pitchFamily="34" charset="0"/>
              <a:cs typeface="Arial" panose="020B0604020202020204" pitchFamily="34" charset="0"/>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27</a:t>
            </a:fld>
            <a:endParaRPr lang="nl-NL" noProof="0"/>
          </a:p>
        </p:txBody>
      </p:sp>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245" y="1895474"/>
            <a:ext cx="3333207" cy="4714875"/>
          </a:xfrm>
          <a:prstGeom prst="rect">
            <a:avLst/>
          </a:prstGeom>
        </p:spPr>
      </p:pic>
      <p:sp>
        <p:nvSpPr>
          <p:cNvPr id="7" name="Content Placeholder 2"/>
          <p:cNvSpPr>
            <a:spLocks noGrp="1"/>
          </p:cNvSpPr>
          <p:nvPr>
            <p:ph idx="1"/>
          </p:nvPr>
        </p:nvSpPr>
        <p:spPr>
          <a:xfrm>
            <a:off x="3886200" y="1895474"/>
            <a:ext cx="4800600" cy="4460876"/>
          </a:xfrm>
        </p:spPr>
        <p:txBody>
          <a:bodyPr>
            <a:normAutofit lnSpcReduction="10000"/>
          </a:bodyPr>
          <a:lstStyle/>
          <a:p>
            <a:endParaRPr lang="nl-NL" altLang="nl-NL" sz="1800" dirty="0" smtClean="0">
              <a:latin typeface="Arial" panose="020B0604020202020204" pitchFamily="34" charset="0"/>
              <a:cs typeface="Arial" panose="020B0604020202020204" pitchFamily="34" charset="0"/>
            </a:endParaRPr>
          </a:p>
          <a:p>
            <a:r>
              <a:rPr lang="nl-NL" altLang="nl-NL" sz="1800" dirty="0" smtClean="0">
                <a:latin typeface="Arial" panose="020B0604020202020204" pitchFamily="34" charset="0"/>
                <a:cs typeface="Arial" panose="020B0604020202020204" pitchFamily="34" charset="0"/>
              </a:rPr>
              <a:t>Afstemming over:</a:t>
            </a:r>
          </a:p>
          <a:p>
            <a:pPr lvl="1"/>
            <a:r>
              <a:rPr lang="nl-NL" altLang="nl-NL" sz="1800" dirty="0" smtClean="0">
                <a:latin typeface="Arial" panose="020B0604020202020204" pitchFamily="34" charset="0"/>
                <a:cs typeface="Arial" panose="020B0604020202020204" pitchFamily="34" charset="0"/>
              </a:rPr>
              <a:t>Loodtoeslag tussen importeurs tussen 2004-2013 (fluctuaties rechtstreeks verwerken in prijs tractiebatterijen)</a:t>
            </a:r>
          </a:p>
          <a:p>
            <a:pPr lvl="1"/>
            <a:r>
              <a:rPr lang="nl-NL" altLang="nl-NL" sz="1800" dirty="0" smtClean="0">
                <a:latin typeface="Arial" panose="020B0604020202020204" pitchFamily="34" charset="0"/>
                <a:cs typeface="Arial" panose="020B0604020202020204" pitchFamily="34" charset="0"/>
              </a:rPr>
              <a:t>Geen kortingen</a:t>
            </a:r>
          </a:p>
          <a:p>
            <a:pPr lvl="1"/>
            <a:endParaRPr lang="nl-NL" altLang="nl-NL" sz="1800" dirty="0" smtClean="0">
              <a:latin typeface="Arial" panose="020B0604020202020204" pitchFamily="34" charset="0"/>
              <a:cs typeface="Arial" panose="020B0604020202020204" pitchFamily="34" charset="0"/>
            </a:endParaRPr>
          </a:p>
          <a:p>
            <a:r>
              <a:rPr lang="nl-NL" altLang="nl-NL" sz="1800" dirty="0" smtClean="0">
                <a:latin typeface="Arial" panose="020B0604020202020204" pitchFamily="34" charset="0"/>
                <a:cs typeface="Arial" panose="020B0604020202020204" pitchFamily="34" charset="0"/>
              </a:rPr>
              <a:t>Centrale rol branchevereniging BMWT</a:t>
            </a:r>
          </a:p>
          <a:p>
            <a:endParaRPr lang="nl-NL" altLang="nl-NL" sz="1800" dirty="0">
              <a:latin typeface="Arial" panose="020B0604020202020204" pitchFamily="34" charset="0"/>
              <a:cs typeface="Arial" panose="020B0604020202020204" pitchFamily="34" charset="0"/>
            </a:endParaRPr>
          </a:p>
          <a:p>
            <a:r>
              <a:rPr lang="nl-NL" altLang="nl-NL" sz="1800" dirty="0" smtClean="0">
                <a:latin typeface="Arial" panose="020B0604020202020204" pitchFamily="34" charset="0"/>
                <a:cs typeface="Arial" panose="020B0604020202020204" pitchFamily="34" charset="0"/>
              </a:rPr>
              <a:t>In sector </a:t>
            </a:r>
            <a:r>
              <a:rPr lang="nl-NL" altLang="nl-NL" sz="1800" dirty="0" err="1" smtClean="0">
                <a:latin typeface="Arial" panose="020B0604020202020204" pitchFamily="34" charset="0"/>
                <a:cs typeface="Arial" panose="020B0604020202020204" pitchFamily="34" charset="0"/>
              </a:rPr>
              <a:t>GWW</a:t>
            </a:r>
            <a:r>
              <a:rPr lang="nl-NL" altLang="nl-NL" sz="1800" dirty="0" smtClean="0">
                <a:latin typeface="Arial" panose="020B0604020202020204" pitchFamily="34" charset="0"/>
                <a:cs typeface="Arial" panose="020B0604020202020204" pitchFamily="34" charset="0"/>
              </a:rPr>
              <a:t> en </a:t>
            </a:r>
            <a:r>
              <a:rPr lang="nl-NL" altLang="nl-NL" sz="1800" dirty="0" err="1" smtClean="0">
                <a:latin typeface="Arial" panose="020B0604020202020204" pitchFamily="34" charset="0"/>
                <a:cs typeface="Arial" panose="020B0604020202020204" pitchFamily="34" charset="0"/>
              </a:rPr>
              <a:t>MIT</a:t>
            </a:r>
            <a:r>
              <a:rPr lang="nl-NL" altLang="nl-NL" sz="1800" dirty="0" smtClean="0">
                <a:latin typeface="Arial" panose="020B0604020202020204" pitchFamily="34" charset="0"/>
                <a:cs typeface="Arial" panose="020B0604020202020204" pitchFamily="34" charset="0"/>
              </a:rPr>
              <a:t> zijn geen boetes opgelegd</a:t>
            </a:r>
          </a:p>
          <a:p>
            <a:pPr lvl="1"/>
            <a:r>
              <a:rPr lang="nl-NL" altLang="nl-NL" sz="1800" dirty="0" smtClean="0">
                <a:latin typeface="Arial" panose="020B0604020202020204" pitchFamily="34" charset="0"/>
                <a:cs typeface="Arial" panose="020B0604020202020204" pitchFamily="34" charset="0"/>
              </a:rPr>
              <a:t>Informatie-uitwisseling over kosten service</a:t>
            </a:r>
          </a:p>
          <a:p>
            <a:pPr lvl="1"/>
            <a:r>
              <a:rPr lang="nl-NL" altLang="nl-NL" sz="1800" dirty="0" smtClean="0">
                <a:latin typeface="Arial" panose="020B0604020202020204" pitchFamily="34" charset="0"/>
                <a:cs typeface="Arial" panose="020B0604020202020204" pitchFamily="34" charset="0"/>
              </a:rPr>
              <a:t>Geen verband tussen aanschaf machine en servicekosten</a:t>
            </a:r>
          </a:p>
          <a:p>
            <a:endParaRPr lang="nl-NL" altLang="nl-NL" sz="1800" dirty="0">
              <a:latin typeface="Arial" panose="020B0604020202020204" pitchFamily="34" charset="0"/>
              <a:cs typeface="Arial" panose="020B0604020202020204" pitchFamily="34" charset="0"/>
            </a:endParaRPr>
          </a:p>
          <a:p>
            <a:endParaRPr lang="nl-NL" altLang="nl-NL" sz="1800" dirty="0" smtClean="0">
              <a:latin typeface="Arial" panose="020B0604020202020204" pitchFamily="34" charset="0"/>
              <a:cs typeface="Arial" panose="020B0604020202020204" pitchFamily="34" charset="0"/>
            </a:endParaRPr>
          </a:p>
          <a:p>
            <a:endParaRPr lang="nl-NL" altLang="nl-NL"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73092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a:bodyPr>
          <a:lstStyle/>
          <a:p>
            <a:pPr>
              <a:lnSpc>
                <a:spcPts val="4000"/>
              </a:lnSpc>
            </a:pPr>
            <a:r>
              <a:rPr lang="nl-NL" sz="3200" dirty="0" smtClean="0">
                <a:latin typeface="Arial" panose="020B0604020202020204" pitchFamily="34" charset="0"/>
                <a:cs typeface="Arial" panose="020B0604020202020204" pitchFamily="34" charset="0"/>
              </a:rPr>
              <a:t>Non-concurrentiebeding (i)</a:t>
            </a:r>
            <a:endParaRPr lang="nl-NL" altLang="nl-NL" sz="3200" dirty="0">
              <a:latin typeface="Arial" panose="020B0604020202020204" pitchFamily="34" charset="0"/>
              <a:cs typeface="Arial" panose="020B0604020202020204" pitchFamily="34" charset="0"/>
            </a:endParaRPr>
          </a:p>
        </p:txBody>
      </p:sp>
      <p:sp>
        <p:nvSpPr>
          <p:cNvPr id="81926" name="Rectangle 6"/>
          <p:cNvSpPr>
            <a:spLocks noChangeArrowheads="1"/>
          </p:cNvSpPr>
          <p:nvPr/>
        </p:nvSpPr>
        <p:spPr bwMode="auto">
          <a:xfrm>
            <a:off x="466725" y="2215805"/>
            <a:ext cx="8229600" cy="3929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800"/>
              </a:lnSpc>
              <a:spcBef>
                <a:spcPts val="600"/>
              </a:spcBef>
              <a:defRPr sz="3200">
                <a:solidFill>
                  <a:schemeClr val="tx1"/>
                </a:solidFill>
                <a:latin typeface="Calibri" pitchFamily="34" charset="0"/>
              </a:defRPr>
            </a:lvl1pPr>
            <a:lvl2pPr marL="271463" indent="-269875" eaLnBrk="0" hangingPunct="0">
              <a:lnSpc>
                <a:spcPts val="3400"/>
              </a:lnSpc>
              <a:spcBef>
                <a:spcPts val="600"/>
              </a:spcBef>
              <a:buChar char="•"/>
              <a:defRPr sz="2800">
                <a:solidFill>
                  <a:schemeClr val="tx1"/>
                </a:solidFill>
                <a:latin typeface="Calibri" pitchFamily="34" charset="0"/>
              </a:defRPr>
            </a:lvl2pPr>
            <a:lvl3pPr marL="625475" indent="-176213" eaLnBrk="0" hangingPunct="0">
              <a:lnSpc>
                <a:spcPts val="2900"/>
              </a:lnSpc>
              <a:spcBef>
                <a:spcPts val="600"/>
              </a:spcBef>
              <a:buFont typeface="Calibri" pitchFamily="34" charset="0"/>
              <a:buChar char="-"/>
              <a:defRPr sz="2400">
                <a:solidFill>
                  <a:schemeClr val="tx1"/>
                </a:solidFill>
                <a:latin typeface="Calibri" pitchFamily="34" charset="0"/>
              </a:defRPr>
            </a:lvl3pPr>
            <a:lvl4pPr marL="627063" indent="4763" eaLnBrk="0" hangingPunct="0">
              <a:lnSpc>
                <a:spcPts val="2900"/>
              </a:lnSpc>
              <a:spcBef>
                <a:spcPts val="600"/>
              </a:spcBef>
              <a:defRPr sz="2400">
                <a:solidFill>
                  <a:schemeClr val="tx1"/>
                </a:solidFill>
                <a:latin typeface="Calibri" pitchFamily="34" charset="0"/>
              </a:defRPr>
            </a:lvl4pPr>
            <a:lvl5pPr marL="633413" indent="4763" eaLnBrk="0" hangingPunct="0">
              <a:lnSpc>
                <a:spcPts val="2900"/>
              </a:lnSpc>
              <a:spcBef>
                <a:spcPts val="600"/>
              </a:spcBef>
              <a:defRPr sz="2400">
                <a:solidFill>
                  <a:schemeClr val="tx1"/>
                </a:solidFill>
                <a:latin typeface="Calibri" pitchFamily="34" charset="0"/>
              </a:defRPr>
            </a:lvl5pPr>
            <a:lvl6pPr marL="1090613" indent="4763" eaLnBrk="0" fontAlgn="base" hangingPunct="0">
              <a:lnSpc>
                <a:spcPts val="2900"/>
              </a:lnSpc>
              <a:spcBef>
                <a:spcPts val="600"/>
              </a:spcBef>
              <a:spcAft>
                <a:spcPct val="0"/>
              </a:spcAft>
              <a:defRPr sz="2400">
                <a:solidFill>
                  <a:schemeClr val="tx1"/>
                </a:solidFill>
                <a:latin typeface="Calibri" pitchFamily="34" charset="0"/>
              </a:defRPr>
            </a:lvl6pPr>
            <a:lvl7pPr marL="1547813" indent="4763" eaLnBrk="0" fontAlgn="base" hangingPunct="0">
              <a:lnSpc>
                <a:spcPts val="2900"/>
              </a:lnSpc>
              <a:spcBef>
                <a:spcPts val="600"/>
              </a:spcBef>
              <a:spcAft>
                <a:spcPct val="0"/>
              </a:spcAft>
              <a:defRPr sz="2400">
                <a:solidFill>
                  <a:schemeClr val="tx1"/>
                </a:solidFill>
                <a:latin typeface="Calibri" pitchFamily="34" charset="0"/>
              </a:defRPr>
            </a:lvl7pPr>
            <a:lvl8pPr marL="2005013" indent="4763" eaLnBrk="0" fontAlgn="base" hangingPunct="0">
              <a:lnSpc>
                <a:spcPts val="2900"/>
              </a:lnSpc>
              <a:spcBef>
                <a:spcPts val="600"/>
              </a:spcBef>
              <a:spcAft>
                <a:spcPct val="0"/>
              </a:spcAft>
              <a:defRPr sz="2400">
                <a:solidFill>
                  <a:schemeClr val="tx1"/>
                </a:solidFill>
                <a:latin typeface="Calibri" pitchFamily="34" charset="0"/>
              </a:defRPr>
            </a:lvl8pPr>
            <a:lvl9pPr marL="2462213" indent="4763" eaLnBrk="0" fontAlgn="base" hangingPunct="0">
              <a:lnSpc>
                <a:spcPts val="2900"/>
              </a:lnSpc>
              <a:spcBef>
                <a:spcPts val="600"/>
              </a:spcBef>
              <a:spcAft>
                <a:spcPct val="0"/>
              </a:spcAft>
              <a:defRPr sz="2400">
                <a:solidFill>
                  <a:schemeClr val="tx1"/>
                </a:solidFill>
                <a:latin typeface="Calibri" pitchFamily="34" charset="0"/>
              </a:defRPr>
            </a:lvl9pPr>
          </a:lstStyle>
          <a:p>
            <a:pPr marL="1588" lvl="1" indent="0">
              <a:lnSpc>
                <a:spcPts val="3000"/>
              </a:lnSpc>
              <a:buClr>
                <a:schemeClr val="accent1"/>
              </a:buClr>
              <a:buNone/>
            </a:pPr>
            <a:endParaRPr lang="nl-NL" altLang="nl-NL" sz="1600" dirty="0" smtClean="0">
              <a:latin typeface="Arial" panose="020B0604020202020204" pitchFamily="34" charset="0"/>
              <a:cs typeface="Arial" panose="020B0604020202020204" pitchFamily="34" charset="0"/>
            </a:endParaRPr>
          </a:p>
          <a:p>
            <a:pPr lvl="1">
              <a:lnSpc>
                <a:spcPts val="3000"/>
              </a:lnSpc>
              <a:buClr>
                <a:schemeClr val="accent1"/>
              </a:buClr>
              <a:buFont typeface="Wingdings" panose="05000000000000000000" pitchFamily="2" charset="2"/>
              <a:buChar char="§"/>
            </a:pPr>
            <a:endParaRPr lang="nl-NL" altLang="nl-NL" sz="1600" dirty="0">
              <a:latin typeface="Arial" panose="020B0604020202020204" pitchFamily="34" charset="0"/>
              <a:cs typeface="Arial" panose="020B0604020202020204" pitchFamily="34" charset="0"/>
            </a:endParaRPr>
          </a:p>
          <a:p>
            <a:pPr lvl="1">
              <a:lnSpc>
                <a:spcPts val="3000"/>
              </a:lnSpc>
              <a:buFontTx/>
              <a:buNone/>
            </a:pPr>
            <a:endParaRPr lang="nl-NL" altLang="nl-NL" sz="1400" dirty="0" smtClean="0">
              <a:latin typeface="Arial" panose="020B0604020202020204" pitchFamily="34" charset="0"/>
              <a:cs typeface="Arial" panose="020B0604020202020204" pitchFamily="34" charset="0"/>
            </a:endParaRPr>
          </a:p>
          <a:p>
            <a:pPr lvl="1">
              <a:lnSpc>
                <a:spcPts val="3000"/>
              </a:lnSpc>
              <a:buFontTx/>
              <a:buNone/>
            </a:pPr>
            <a:endParaRPr lang="nl-NL" altLang="nl-NL" sz="1600" i="1" dirty="0">
              <a:latin typeface="Arial" panose="020B0604020202020204" pitchFamily="34" charset="0"/>
              <a:cs typeface="Arial" panose="020B0604020202020204" pitchFamily="34" charset="0"/>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28</a:t>
            </a:fld>
            <a:endParaRPr lang="nl-NL" noProof="0"/>
          </a:p>
        </p:txBody>
      </p:sp>
      <p:sp>
        <p:nvSpPr>
          <p:cNvPr id="5" name="Tijdelijke aanduiding voor inhoud 2"/>
          <p:cNvSpPr>
            <a:spLocks noGrp="1"/>
          </p:cNvSpPr>
          <p:nvPr>
            <p:ph idx="1"/>
          </p:nvPr>
        </p:nvSpPr>
        <p:spPr>
          <a:xfrm>
            <a:off x="457200" y="2215806"/>
            <a:ext cx="8229600" cy="3910357"/>
          </a:xfrm>
        </p:spPr>
        <p:txBody>
          <a:bodyPr>
            <a:normAutofit/>
          </a:bodyPr>
          <a:lstStyle/>
          <a:p>
            <a:pPr marL="290513"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Van een non-concurrentiebeding tussen concurrenten wordt eerder aangenomen dat sprake is van concurrentiebeperking dan een non-concurrentie beding tussen leverancier en afnemer</a:t>
            </a:r>
          </a:p>
          <a:p>
            <a:pPr lvl="1"/>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Zie bijvoorbeeld uitspraak gerechtshof A’dam in ML Tours (</a:t>
            </a:r>
            <a:r>
              <a:rPr lang="nl-NL" sz="1800" dirty="0" err="1" smtClean="0">
                <a:solidFill>
                  <a:srgbClr val="000000"/>
                </a:solidFill>
                <a:latin typeface="Arial" panose="020B0604020202020204" pitchFamily="34" charset="0"/>
                <a:cs typeface="Arial" panose="020B0604020202020204" pitchFamily="34" charset="0"/>
              </a:rPr>
              <a:t>ECLI:NL:GHAMS:2017:2270</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a:t>
            </a:r>
          </a:p>
          <a:p>
            <a:pPr marL="290513" indent="-285750" eaLnBrk="0" hangingPunct="0"/>
            <a:endPar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290513"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Een non-concurrentiebeding komt vaak voor bij overnames zodat de koper tijdelijk wordt beschermd. Dit is toegestaan indien beding </a:t>
            </a:r>
            <a:r>
              <a:rPr lang="nl-NL" sz="1800" u="sng" dirty="0" smtClean="0">
                <a:solidFill>
                  <a:srgbClr val="000000"/>
                </a:solidFill>
                <a:latin typeface="Arial" panose="020B0604020202020204" pitchFamily="34" charset="0"/>
                <a:cs typeface="Arial" panose="020B0604020202020204" pitchFamily="34" charset="0"/>
                <a:sym typeface="Wingdings" panose="05000000000000000000" pitchFamily="2" charset="2"/>
              </a:rPr>
              <a:t>rechtstreeks</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 verband houdt met en </a:t>
            </a:r>
            <a:r>
              <a:rPr lang="nl-NL" sz="1800" u="sng" dirty="0" smtClean="0">
                <a:solidFill>
                  <a:srgbClr val="000000"/>
                </a:solidFill>
                <a:latin typeface="Arial" panose="020B0604020202020204" pitchFamily="34" charset="0"/>
                <a:cs typeface="Arial" panose="020B0604020202020204" pitchFamily="34" charset="0"/>
                <a:sym typeface="Wingdings" panose="05000000000000000000" pitchFamily="2" charset="2"/>
              </a:rPr>
              <a:t>noodzakelijk</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 is voor de overname.</a:t>
            </a:r>
          </a:p>
          <a:p>
            <a:pPr marL="552450" lvl="1"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Klantenkring en knowhow 3 jaar</a:t>
            </a:r>
          </a:p>
          <a:p>
            <a:pPr marL="552450" lvl="1"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Klantenkring 2 jaar</a:t>
            </a:r>
          </a:p>
          <a:p>
            <a:pPr marL="552450" lvl="1"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Langer is niet per definitie verboden</a:t>
            </a:r>
          </a:p>
          <a:p>
            <a:pPr marL="290513" indent="-285750" eaLnBrk="0" hangingPunct="0"/>
            <a:endPar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4763" indent="0" eaLnBrk="0" hangingPunct="0">
              <a:buNone/>
            </a:pPr>
            <a:endPar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290513" indent="-285750" eaLnBrk="0" hangingPunct="0"/>
            <a:endPar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p:txBody>
      </p:sp>
    </p:spTree>
    <p:extLst>
      <p:ext uri="{BB962C8B-B14F-4D97-AF65-F5344CB8AC3E}">
        <p14:creationId xmlns:p14="http://schemas.microsoft.com/office/powerpoint/2010/main" val="28087466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3200" dirty="0">
                <a:latin typeface="Arial" panose="020B0604020202020204" pitchFamily="34" charset="0"/>
                <a:cs typeface="Arial" panose="020B0604020202020204" pitchFamily="34" charset="0"/>
              </a:rPr>
              <a:t>Non-concurrentiebeding (</a:t>
            </a:r>
            <a:r>
              <a:rPr lang="nl-NL" sz="3200" dirty="0" smtClean="0">
                <a:latin typeface="Arial" panose="020B0604020202020204" pitchFamily="34" charset="0"/>
                <a:cs typeface="Arial" panose="020B0604020202020204" pitchFamily="34" charset="0"/>
              </a:rPr>
              <a:t>ii)</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normAutofit fontScale="92500" lnSpcReduction="10000"/>
          </a:bodyPr>
          <a:lstStyle/>
          <a:p>
            <a:pPr marL="290513" indent="-285750" eaLnBrk="0" hangingPunct="0"/>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U</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itspraak in kort geding van Gerechtshof Arnhem-Leeuwarden d.d. </a:t>
            </a:r>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25-07-2017 (</a:t>
            </a:r>
            <a:r>
              <a:rPr lang="nl-NL" sz="1800" dirty="0" err="1" smtClean="0">
                <a:solidFill>
                  <a:srgbClr val="000000"/>
                </a:solidFill>
                <a:latin typeface="Arial" panose="020B0604020202020204" pitchFamily="34" charset="0"/>
                <a:cs typeface="Arial" panose="020B0604020202020204" pitchFamily="34" charset="0"/>
                <a:sym typeface="Wingdings" panose="05000000000000000000" pitchFamily="2" charset="2"/>
              </a:rPr>
              <a:t>ECLI:NL:GHARL:2017:6390</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a:t>
            </a:r>
          </a:p>
          <a:p>
            <a:pPr marL="552450" lvl="1"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Overname </a:t>
            </a:r>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van een groothandelaar in (vloer)verwarmingssystemen waarbij een niet-concurrentiebeding van vijf jaar ten behoeve van koper is </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overeengekomen</a:t>
            </a:r>
            <a:endPar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552450" lvl="1" indent="-285750" eaLnBrk="0" hangingPunct="0"/>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Gelet op het marktaandeel (12%) van de groothandel stelt het Hof vast dat het beding tot doel heeft de concurrentie te </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beperken</a:t>
            </a:r>
          </a:p>
          <a:p>
            <a:pPr marL="552450" lvl="1" indent="-285750" eaLnBrk="0" hangingPunct="0"/>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V</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anwege </a:t>
            </a:r>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de (te) lange duur </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geen </a:t>
            </a:r>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op grond van artikel 10 Mw toegelaten nevenrestrictie </a:t>
            </a:r>
            <a:endPar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552450" lvl="1"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Uitzondering bagatel niet van toepassing</a:t>
            </a:r>
          </a:p>
          <a:p>
            <a:pPr marL="290513" indent="-285750" eaLnBrk="0" hangingPunct="0"/>
            <a:endPar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290513" indent="-285750" eaLnBrk="0" hangingPunct="0"/>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U</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itspraak in kort geding van Gerechtshof Arnhem-Leeuwarden d.d. 03-10-2017 (</a:t>
            </a:r>
            <a:r>
              <a:rPr lang="nl-NL" sz="1800" dirty="0" err="1" smtClean="0">
                <a:solidFill>
                  <a:srgbClr val="000000"/>
                </a:solidFill>
                <a:latin typeface="Arial" panose="020B0604020202020204" pitchFamily="34" charset="0"/>
                <a:cs typeface="Arial" panose="020B0604020202020204" pitchFamily="34" charset="0"/>
                <a:sym typeface="Wingdings" panose="05000000000000000000" pitchFamily="2" charset="2"/>
              </a:rPr>
              <a:t>ECLI:NL:GHARL:2017:8812</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a:t>
            </a:r>
          </a:p>
          <a:p>
            <a:pPr marL="290513"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Uitspraak </a:t>
            </a:r>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R</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echtbank Rotterdam d.d. </a:t>
            </a:r>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09-09-2015 (</a:t>
            </a:r>
            <a:r>
              <a:rPr lang="nl-NL" sz="1800" dirty="0" err="1" smtClean="0">
                <a:solidFill>
                  <a:srgbClr val="000000"/>
                </a:solidFill>
                <a:latin typeface="Arial" panose="020B0604020202020204" pitchFamily="34" charset="0"/>
                <a:cs typeface="Arial" panose="020B0604020202020204" pitchFamily="34" charset="0"/>
                <a:sym typeface="Wingdings" panose="05000000000000000000" pitchFamily="2" charset="2"/>
              </a:rPr>
              <a:t>ECLI:NL:RBROT:2015:6756</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 Uitzondering bagatel</a:t>
            </a:r>
          </a:p>
          <a:p>
            <a:pPr marL="4763" indent="0" eaLnBrk="0" hangingPunct="0">
              <a:buNone/>
            </a:pPr>
            <a:endPar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290513" indent="-285750" eaLnBrk="0" hangingPunct="0"/>
            <a:endPar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p:txBody>
      </p:sp>
      <p:sp>
        <p:nvSpPr>
          <p:cNvPr id="5" name="Tijdelijke aanduiding voor dianummer 4"/>
          <p:cNvSpPr>
            <a:spLocks noGrp="1"/>
          </p:cNvSpPr>
          <p:nvPr>
            <p:ph type="sldNum" sz="quarter" idx="12"/>
          </p:nvPr>
        </p:nvSpPr>
        <p:spPr/>
        <p:txBody>
          <a:bodyPr/>
          <a:lstStyle/>
          <a:p>
            <a:fld id="{E45BB751-80D0-6247-BA02-60582747485A}" type="slidenum">
              <a:rPr lang="nl-NL" noProof="0" smtClean="0"/>
              <a:pPr/>
              <a:t>29</a:t>
            </a:fld>
            <a:endParaRPr lang="nl-NL" noProof="0"/>
          </a:p>
        </p:txBody>
      </p:sp>
    </p:spTree>
    <p:extLst>
      <p:ext uri="{BB962C8B-B14F-4D97-AF65-F5344CB8AC3E}">
        <p14:creationId xmlns:p14="http://schemas.microsoft.com/office/powerpoint/2010/main" val="3651469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sz="3200" dirty="0" smtClean="0">
                <a:latin typeface="Arial" panose="020B0604020202020204" pitchFamily="34" charset="0"/>
                <a:cs typeface="Arial" panose="020B0604020202020204" pitchFamily="34" charset="0"/>
              </a:rPr>
              <a:t>Ruimte voor duurzaamheid  </a:t>
            </a:r>
            <a:endParaRPr lang="nl-NL" sz="32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nl-NL" altLang="nl-NL" sz="1800" dirty="0" smtClean="0">
                <a:latin typeface="Arial" panose="020B0604020202020204" pitchFamily="34" charset="0"/>
                <a:cs typeface="Arial" panose="020B0604020202020204" pitchFamily="34" charset="0"/>
              </a:rPr>
              <a:t>Spanning tussen samenwerking bedrijven bij duurzaamheid en kartelverbod</a:t>
            </a:r>
          </a:p>
          <a:p>
            <a:pPr lvl="1"/>
            <a:r>
              <a:rPr lang="nl-NL" altLang="nl-NL" sz="1800" dirty="0" smtClean="0">
                <a:latin typeface="Arial" panose="020B0604020202020204" pitchFamily="34" charset="0"/>
                <a:cs typeface="Arial" panose="020B0604020202020204" pitchFamily="34" charset="0"/>
              </a:rPr>
              <a:t>Bijv. Energieakkoord en Kip van Morgen (NL)</a:t>
            </a:r>
          </a:p>
          <a:p>
            <a:pPr lvl="1"/>
            <a:r>
              <a:rPr lang="nl-NL" altLang="nl-NL" sz="1800" dirty="0" smtClean="0">
                <a:latin typeface="Arial" panose="020B0604020202020204" pitchFamily="34" charset="0"/>
                <a:cs typeface="Arial" panose="020B0604020202020204" pitchFamily="34" charset="0"/>
              </a:rPr>
              <a:t>Boetes waspoederfabrikanten (EU)</a:t>
            </a:r>
          </a:p>
          <a:p>
            <a:r>
              <a:rPr lang="nl-NL" altLang="nl-NL" sz="1800" dirty="0" smtClean="0">
                <a:latin typeface="Arial" panose="020B0604020202020204" pitchFamily="34" charset="0"/>
                <a:cs typeface="Arial" panose="020B0604020202020204" pitchFamily="34" charset="0"/>
              </a:rPr>
              <a:t>Spanning tussen wettelijke taak en bevoegdheid</a:t>
            </a:r>
          </a:p>
          <a:p>
            <a:endParaRPr lang="nl-NL" altLang="nl-NL" sz="1800" dirty="0">
              <a:latin typeface="Arial" panose="020B0604020202020204" pitchFamily="34" charset="0"/>
              <a:cs typeface="Arial" panose="020B0604020202020204" pitchFamily="34" charset="0"/>
            </a:endParaRPr>
          </a:p>
          <a:p>
            <a:r>
              <a:rPr lang="nl-NL" altLang="nl-NL" sz="1800" dirty="0" smtClean="0">
                <a:latin typeface="Arial" panose="020B0604020202020204" pitchFamily="34" charset="0"/>
                <a:cs typeface="Arial" panose="020B0604020202020204" pitchFamily="34" charset="0"/>
              </a:rPr>
              <a:t>Eerder Visiedocument en Beleidsregel EZ lastig voor praktijk</a:t>
            </a:r>
          </a:p>
          <a:p>
            <a:r>
              <a:rPr lang="nl-NL" altLang="nl-NL" sz="1800" dirty="0" smtClean="0">
                <a:latin typeface="Arial" panose="020B0604020202020204" pitchFamily="34" charset="0"/>
                <a:cs typeface="Arial" panose="020B0604020202020204" pitchFamily="34" charset="0"/>
              </a:rPr>
              <a:t>Nieuw praktisch beleid ACM: terughoudendheid - alleen bij klacht onderzoek </a:t>
            </a:r>
          </a:p>
          <a:p>
            <a:endParaRPr lang="nl-NL" altLang="nl-NL" sz="1800" dirty="0" smtClean="0">
              <a:latin typeface="Arial" panose="020B0604020202020204" pitchFamily="34" charset="0"/>
              <a:cs typeface="Arial" panose="020B0604020202020204" pitchFamily="34" charset="0"/>
            </a:endParaRPr>
          </a:p>
          <a:p>
            <a:r>
              <a:rPr lang="nl-NL" altLang="nl-NL" sz="1800" dirty="0" smtClean="0">
                <a:latin typeface="Arial" panose="020B0604020202020204" pitchFamily="34" charset="0"/>
                <a:cs typeface="Arial" panose="020B0604020202020204" pitchFamily="34" charset="0"/>
              </a:rPr>
              <a:t>Wetgeving in de maak (wetsvoorstel ligt bij Raad van State): mogelijkheid initiatieven algemene gelding te geven en buiten bereik mededingingsregels te stellen (vraag of ook kan onder EU regels)</a:t>
            </a:r>
          </a:p>
        </p:txBody>
      </p:sp>
      <p:sp>
        <p:nvSpPr>
          <p:cNvPr id="8" name="Tijdelijke aanduiding voor dianummer 7"/>
          <p:cNvSpPr>
            <a:spLocks noGrp="1"/>
          </p:cNvSpPr>
          <p:nvPr>
            <p:ph type="sldNum" sz="quarter" idx="12"/>
          </p:nvPr>
        </p:nvSpPr>
        <p:spPr/>
        <p:txBody>
          <a:bodyPr/>
          <a:lstStyle/>
          <a:p>
            <a:fld id="{E45BB751-80D0-6247-BA02-60582747485A}" type="slidenum">
              <a:rPr lang="nl-NL" noProof="0" smtClean="0"/>
              <a:pPr/>
              <a:t>30</a:t>
            </a:fld>
            <a:endParaRPr lang="nl-NL" noProof="0" dirty="0"/>
          </a:p>
        </p:txBody>
      </p:sp>
    </p:spTree>
    <p:extLst>
      <p:ext uri="{BB962C8B-B14F-4D97-AF65-F5344CB8AC3E}">
        <p14:creationId xmlns:p14="http://schemas.microsoft.com/office/powerpoint/2010/main" val="25488910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a:bodyPr>
          <a:lstStyle/>
          <a:p>
            <a:pPr>
              <a:lnSpc>
                <a:spcPts val="4000"/>
              </a:lnSpc>
            </a:pPr>
            <a:r>
              <a:rPr lang="nl-NL" altLang="nl-NL" sz="3200" dirty="0">
                <a:latin typeface="Arial" panose="020B0604020202020204" pitchFamily="34" charset="0"/>
                <a:cs typeface="Arial" panose="020B0604020202020204" pitchFamily="34" charset="0"/>
              </a:rPr>
              <a:t>R</a:t>
            </a:r>
            <a:r>
              <a:rPr lang="nl-NL" altLang="nl-NL" sz="3200" dirty="0" smtClean="0">
                <a:latin typeface="Arial" panose="020B0604020202020204" pitchFamily="34" charset="0"/>
                <a:cs typeface="Arial" panose="020B0604020202020204" pitchFamily="34" charset="0"/>
              </a:rPr>
              <a:t>ecente rechtspraak </a:t>
            </a:r>
            <a:endParaRPr lang="nl-NL" altLang="nl-NL" sz="3200" dirty="0">
              <a:latin typeface="Arial" panose="020B0604020202020204" pitchFamily="34" charset="0"/>
              <a:cs typeface="Arial" panose="020B0604020202020204" pitchFamily="34" charset="0"/>
            </a:endParaRPr>
          </a:p>
        </p:txBody>
      </p:sp>
      <p:sp>
        <p:nvSpPr>
          <p:cNvPr id="89091" name="Rectangle 3"/>
          <p:cNvSpPr>
            <a:spLocks noGrp="1" noChangeArrowheads="1"/>
          </p:cNvSpPr>
          <p:nvPr>
            <p:ph type="body" idx="1"/>
          </p:nvPr>
        </p:nvSpPr>
        <p:spPr/>
        <p:txBody>
          <a:bodyPr>
            <a:normAutofit/>
          </a:bodyPr>
          <a:lstStyle/>
          <a:p>
            <a:pPr marL="0" lvl="1" indent="0">
              <a:lnSpc>
                <a:spcPts val="3000"/>
              </a:lnSpc>
              <a:buNone/>
            </a:pPr>
            <a:r>
              <a:rPr lang="nl-NL" altLang="nl-NL" sz="1800" dirty="0" smtClean="0">
                <a:latin typeface="Arial" panose="020B0604020202020204" pitchFamily="34" charset="0"/>
                <a:cs typeface="Arial" panose="020B0604020202020204" pitchFamily="34" charset="0"/>
              </a:rPr>
              <a:t>Civiel</a:t>
            </a:r>
          </a:p>
          <a:p>
            <a:pPr marL="266700" lvl="1" indent="-266700">
              <a:lnSpc>
                <a:spcPts val="3000"/>
              </a:lnSpc>
            </a:pPr>
            <a:r>
              <a:rPr lang="nl-NL" altLang="nl-NL" sz="1800" dirty="0" smtClean="0">
                <a:latin typeface="Arial" panose="020B0604020202020204" pitchFamily="34" charset="0"/>
                <a:cs typeface="Arial" panose="020B0604020202020204" pitchFamily="34" charset="0"/>
              </a:rPr>
              <a:t>Rb. Den Haag 22-02-2017: verplicht lidmaatschap NBA toegestaan</a:t>
            </a:r>
          </a:p>
          <a:p>
            <a:pPr marL="266700" lvl="1" indent="-266700">
              <a:lnSpc>
                <a:spcPts val="3000"/>
              </a:lnSpc>
            </a:pPr>
            <a:r>
              <a:rPr lang="nl-NL" altLang="nl-NL" sz="1800" dirty="0" smtClean="0">
                <a:latin typeface="Arial" panose="020B0604020202020204" pitchFamily="34" charset="0"/>
                <a:cs typeface="Arial" panose="020B0604020202020204" pitchFamily="34" charset="0"/>
              </a:rPr>
              <a:t>Hof Den Haag 04-04-2017: Ageviewers geen kartelvorming leden CBL</a:t>
            </a:r>
          </a:p>
          <a:p>
            <a:pPr marL="266700" lvl="1" indent="-266700">
              <a:lnSpc>
                <a:spcPts val="3000"/>
              </a:lnSpc>
            </a:pPr>
            <a:r>
              <a:rPr lang="nl-NL" altLang="nl-NL" sz="1800" dirty="0" smtClean="0">
                <a:latin typeface="Arial" panose="020B0604020202020204" pitchFamily="34" charset="0"/>
                <a:cs typeface="Arial" panose="020B0604020202020204" pitchFamily="34" charset="0"/>
              </a:rPr>
              <a:t>Rb. Zeeland-West-Brabant 23-03-2018: beperking mededinging onvoldoende onderbouwd gesteld</a:t>
            </a:r>
          </a:p>
          <a:p>
            <a:pPr marL="0" lvl="1" indent="0">
              <a:lnSpc>
                <a:spcPts val="3000"/>
              </a:lnSpc>
              <a:buNone/>
            </a:pPr>
            <a:r>
              <a:rPr lang="nl-NL" altLang="nl-NL" sz="1800" dirty="0" smtClean="0">
                <a:latin typeface="Arial" panose="020B0604020202020204" pitchFamily="34" charset="0"/>
                <a:cs typeface="Arial" panose="020B0604020202020204" pitchFamily="34" charset="0"/>
              </a:rPr>
              <a:t>Bestuurlijk</a:t>
            </a:r>
          </a:p>
          <a:p>
            <a:pPr marL="266700" lvl="1" indent="-266700">
              <a:lnSpc>
                <a:spcPts val="3000"/>
              </a:lnSpc>
            </a:pPr>
            <a:r>
              <a:rPr lang="nl-NL" altLang="nl-NL" sz="1800" dirty="0">
                <a:latin typeface="Arial" panose="020B0604020202020204" pitchFamily="34" charset="0"/>
                <a:cs typeface="Arial" panose="020B0604020202020204" pitchFamily="34" charset="0"/>
              </a:rPr>
              <a:t>Rb. Rotterdam </a:t>
            </a:r>
            <a:r>
              <a:rPr lang="nl-NL" altLang="nl-NL" sz="1800" dirty="0" smtClean="0">
                <a:latin typeface="Arial" panose="020B0604020202020204" pitchFamily="34" charset="0"/>
                <a:cs typeface="Arial" panose="020B0604020202020204" pitchFamily="34" charset="0"/>
              </a:rPr>
              <a:t>26-01-2017</a:t>
            </a:r>
            <a:r>
              <a:rPr lang="nl-NL" altLang="nl-NL" sz="1800" dirty="0">
                <a:latin typeface="Arial" panose="020B0604020202020204" pitchFamily="34" charset="0"/>
                <a:cs typeface="Arial" panose="020B0604020202020204" pitchFamily="34" charset="0"/>
              </a:rPr>
              <a:t>: private </a:t>
            </a:r>
            <a:r>
              <a:rPr lang="nl-NL" altLang="nl-NL" sz="1800" dirty="0" err="1">
                <a:latin typeface="Arial" panose="020B0604020202020204" pitchFamily="34" charset="0"/>
                <a:cs typeface="Arial" panose="020B0604020202020204" pitchFamily="34" charset="0"/>
              </a:rPr>
              <a:t>equity</a:t>
            </a:r>
            <a:r>
              <a:rPr lang="nl-NL" altLang="nl-NL" sz="1800" dirty="0">
                <a:latin typeface="Arial" panose="020B0604020202020204" pitchFamily="34" charset="0"/>
                <a:cs typeface="Arial" panose="020B0604020202020204" pitchFamily="34" charset="0"/>
              </a:rPr>
              <a:t> aansprakelijk voor boete dochter</a:t>
            </a:r>
          </a:p>
          <a:p>
            <a:pPr marL="266700" lvl="1" indent="-266700">
              <a:lnSpc>
                <a:spcPts val="3000"/>
              </a:lnSpc>
            </a:pPr>
            <a:r>
              <a:rPr lang="nl-NL" altLang="nl-NL" sz="1800" dirty="0" smtClean="0">
                <a:latin typeface="Arial" panose="020B0604020202020204" pitchFamily="34" charset="0"/>
                <a:cs typeface="Arial" panose="020B0604020202020204" pitchFamily="34" charset="0"/>
              </a:rPr>
              <a:t>CBb 03-07-2017: executieveilingen </a:t>
            </a:r>
          </a:p>
          <a:p>
            <a:pPr marL="266700" lvl="1" indent="-266700">
              <a:lnSpc>
                <a:spcPts val="3000"/>
              </a:lnSpc>
            </a:pPr>
            <a:r>
              <a:rPr lang="nl-NL" altLang="nl-NL" sz="1800" dirty="0" smtClean="0">
                <a:latin typeface="Arial" panose="020B0604020202020204" pitchFamily="34" charset="0"/>
                <a:cs typeface="Arial" panose="020B0604020202020204" pitchFamily="34" charset="0"/>
              </a:rPr>
              <a:t>CBb 12-10-2017:  ACM heeft terecht boetes opgelegd wegens </a:t>
            </a:r>
            <a:r>
              <a:rPr lang="nl-NL" altLang="nl-NL" sz="1800" i="1" dirty="0" smtClean="0">
                <a:latin typeface="Arial" panose="020B0604020202020204" pitchFamily="34" charset="0"/>
                <a:cs typeface="Arial" panose="020B0604020202020204" pitchFamily="34" charset="0"/>
              </a:rPr>
              <a:t>cover pricing</a:t>
            </a:r>
            <a:r>
              <a:rPr lang="nl-NL" altLang="nl-NL" sz="1800" dirty="0" smtClean="0">
                <a:latin typeface="Arial" panose="020B0604020202020204" pitchFamily="34" charset="0"/>
                <a:cs typeface="Arial" panose="020B0604020202020204" pitchFamily="34" charset="0"/>
              </a:rPr>
              <a:t> </a:t>
            </a:r>
          </a:p>
          <a:p>
            <a:pPr marL="0" lvl="1" indent="0">
              <a:lnSpc>
                <a:spcPts val="3000"/>
              </a:lnSpc>
              <a:buNone/>
            </a:pPr>
            <a:endParaRPr lang="nl-NL" altLang="nl-NL" sz="1800" dirty="0" smtClean="0">
              <a:latin typeface="Arial" panose="020B0604020202020204" pitchFamily="34" charset="0"/>
              <a:cs typeface="Arial" panose="020B0604020202020204" pitchFamily="34" charset="0"/>
            </a:endParaRPr>
          </a:p>
          <a:p>
            <a:pPr marL="266700" lvl="1" indent="-266700">
              <a:lnSpc>
                <a:spcPts val="3000"/>
              </a:lnSpc>
            </a:pPr>
            <a:endParaRPr lang="nl-NL" altLang="nl-NL" sz="1800" dirty="0" smtClean="0">
              <a:latin typeface="Arial" panose="020B0604020202020204" pitchFamily="34" charset="0"/>
              <a:cs typeface="Arial" panose="020B0604020202020204" pitchFamily="34" charset="0"/>
            </a:endParaRPr>
          </a:p>
          <a:p>
            <a:pPr marL="266700" lvl="1" indent="-266700">
              <a:lnSpc>
                <a:spcPts val="3000"/>
              </a:lnSpc>
            </a:pPr>
            <a:endParaRPr lang="nl-NL" altLang="nl-NL" sz="1800" dirty="0" smtClean="0">
              <a:latin typeface="Arial" panose="020B0604020202020204" pitchFamily="34" charset="0"/>
              <a:cs typeface="Arial" panose="020B0604020202020204" pitchFamily="34" charset="0"/>
            </a:endParaRPr>
          </a:p>
          <a:p>
            <a:pPr marL="266700" lvl="1" indent="-266700">
              <a:lnSpc>
                <a:spcPts val="3000"/>
              </a:lnSpc>
            </a:pPr>
            <a:endParaRPr lang="nl-NL" altLang="nl-NL" sz="1800" dirty="0" smtClean="0">
              <a:latin typeface="Arial" panose="020B0604020202020204" pitchFamily="34" charset="0"/>
              <a:cs typeface="Arial" panose="020B0604020202020204" pitchFamily="34" charset="0"/>
            </a:endParaRPr>
          </a:p>
          <a:p>
            <a:pPr marL="266700" lvl="1" indent="-266700">
              <a:lnSpc>
                <a:spcPts val="3000"/>
              </a:lnSpc>
            </a:pPr>
            <a:endParaRPr lang="nl-NL" altLang="nl-NL" sz="1800" dirty="0">
              <a:latin typeface="Arial" panose="020B0604020202020204" pitchFamily="34" charset="0"/>
              <a:cs typeface="Arial" panose="020B0604020202020204" pitchFamily="34" charset="0"/>
            </a:endParaRPr>
          </a:p>
          <a:p>
            <a:pPr lvl="1">
              <a:lnSpc>
                <a:spcPts val="3000"/>
              </a:lnSpc>
            </a:pPr>
            <a:endParaRPr lang="nl-NL" altLang="nl-NL" sz="2000" dirty="0">
              <a:latin typeface="Arial" panose="020B0604020202020204" pitchFamily="34" charset="0"/>
              <a:cs typeface="Arial" panose="020B0604020202020204" pitchFamily="34" charset="0"/>
            </a:endParaRPr>
          </a:p>
          <a:p>
            <a:pPr marL="0" indent="0">
              <a:lnSpc>
                <a:spcPts val="3000"/>
              </a:lnSpc>
              <a:buClr>
                <a:srgbClr val="3366FF"/>
              </a:buClr>
              <a:buNone/>
            </a:pPr>
            <a:endParaRPr lang="nl-NL" altLang="nl-NL" sz="1600" dirty="0">
              <a:sym typeface="Symbol" pitchFamily="18" charset="2"/>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31</a:t>
            </a:fld>
            <a:endParaRPr lang="nl-NL" noProof="0"/>
          </a:p>
        </p:txBody>
      </p:sp>
    </p:spTree>
    <p:extLst>
      <p:ext uri="{BB962C8B-B14F-4D97-AF65-F5344CB8AC3E}">
        <p14:creationId xmlns:p14="http://schemas.microsoft.com/office/powerpoint/2010/main" val="18730556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altLang="nl-NL" sz="3200" dirty="0" smtClean="0">
                <a:latin typeface="Arial" panose="020B0604020202020204" pitchFamily="34" charset="0"/>
                <a:cs typeface="Arial" panose="020B0604020202020204" pitchFamily="34" charset="0"/>
              </a:rPr>
              <a:t>Prioriteiten ACM 2018 – 2019 </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normAutofit/>
          </a:bodyPr>
          <a:lstStyle/>
          <a:p>
            <a:pPr marL="290513" indent="-285750" eaLnBrk="0" hangingPunct="0"/>
            <a:r>
              <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rPr>
              <a:t>Digitale economie</a:t>
            </a:r>
          </a:p>
          <a:p>
            <a:pPr marL="552450" lvl="1" indent="-285750" eaLnBrk="0" hangingPunct="0"/>
            <a:r>
              <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rPr>
              <a:t>Technologische ontwikkelingen veranderen dynamiek concurrentie</a:t>
            </a:r>
          </a:p>
          <a:p>
            <a:pPr marL="552450" lvl="1" indent="-285750" eaLnBrk="0" hangingPunct="0"/>
            <a:r>
              <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rPr>
              <a:t>Taskforce digitaal (regeerakkoord)</a:t>
            </a:r>
          </a:p>
          <a:p>
            <a:pPr marL="552450" lvl="1" indent="-285750" eaLnBrk="0" hangingPunct="0"/>
            <a:r>
              <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rPr>
              <a:t>Tevens prioriteit van Europese Commissie (geoblocking)</a:t>
            </a:r>
          </a:p>
          <a:p>
            <a:pPr marL="4763" indent="0" eaLnBrk="0" hangingPunct="0">
              <a:buNone/>
            </a:pPr>
            <a:endPar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290513" indent="-285750" eaLnBrk="0" hangingPunct="0"/>
            <a:r>
              <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rPr>
              <a:t>Concurrentie in de havenwereld</a:t>
            </a:r>
          </a:p>
          <a:p>
            <a:pPr marL="552450" lvl="1" indent="-285750" eaLnBrk="0" hangingPunct="0"/>
            <a:r>
              <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rPr>
              <a:t>Onderzoek in 2016  ACM naar Rotterdamse haven </a:t>
            </a:r>
          </a:p>
          <a:p>
            <a:pPr marL="552450" lvl="1" indent="-285750" eaLnBrk="0" hangingPunct="0"/>
            <a:r>
              <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rPr>
              <a:t>Doel ACM: ‘Versterken kennis, bewustwording en naleving mededingingsregels bij havenondernemers’</a:t>
            </a:r>
          </a:p>
        </p:txBody>
      </p:sp>
      <p:sp>
        <p:nvSpPr>
          <p:cNvPr id="5" name="Tijdelijke aanduiding voor dianummer 4"/>
          <p:cNvSpPr>
            <a:spLocks noGrp="1"/>
          </p:cNvSpPr>
          <p:nvPr>
            <p:ph type="sldNum" sz="quarter" idx="12"/>
          </p:nvPr>
        </p:nvSpPr>
        <p:spPr/>
        <p:txBody>
          <a:bodyPr/>
          <a:lstStyle/>
          <a:p>
            <a:fld id="{E45BB751-80D0-6247-BA02-60582747485A}" type="slidenum">
              <a:rPr lang="nl-NL" noProof="0" smtClean="0"/>
              <a:pPr/>
              <a:t>32</a:t>
            </a:fld>
            <a:endParaRPr lang="nl-NL" noProof="0"/>
          </a:p>
        </p:txBody>
      </p:sp>
    </p:spTree>
    <p:extLst>
      <p:ext uri="{BB962C8B-B14F-4D97-AF65-F5344CB8AC3E}">
        <p14:creationId xmlns:p14="http://schemas.microsoft.com/office/powerpoint/2010/main" val="19844516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0124"/>
            <a:ext cx="9144000" cy="5857875"/>
          </a:xfrm>
          <a:prstGeom prst="rect">
            <a:avLst/>
          </a:prstGeom>
        </p:spPr>
      </p:pic>
      <p:sp>
        <p:nvSpPr>
          <p:cNvPr id="2" name="Titel 1"/>
          <p:cNvSpPr>
            <a:spLocks noGrp="1"/>
          </p:cNvSpPr>
          <p:nvPr>
            <p:ph type="title"/>
          </p:nvPr>
        </p:nvSpPr>
        <p:spPr/>
        <p:txBody>
          <a:bodyPr>
            <a:normAutofit/>
          </a:bodyPr>
          <a:lstStyle/>
          <a:p>
            <a:r>
              <a:rPr lang="nl-NL" sz="3200" dirty="0" smtClean="0">
                <a:latin typeface="Arial" panose="020B0604020202020204" pitchFamily="34" charset="0"/>
                <a:cs typeface="Arial" panose="020B0604020202020204" pitchFamily="34" charset="0"/>
              </a:rPr>
              <a:t>Verticale overeenkomsten </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lstStyle/>
          <a:p>
            <a:endParaRPr lang="nl-NL" dirty="0" smtClean="0"/>
          </a:p>
          <a:p>
            <a:endParaRPr lang="nl-NL" dirty="0"/>
          </a:p>
          <a:p>
            <a:endParaRPr lang="nl-NL" dirty="0" smtClean="0"/>
          </a:p>
          <a:p>
            <a:endParaRPr lang="nl-NL" dirty="0"/>
          </a:p>
          <a:p>
            <a:endParaRPr lang="nl-NL" dirty="0"/>
          </a:p>
        </p:txBody>
      </p:sp>
      <p:sp>
        <p:nvSpPr>
          <p:cNvPr id="6" name="Tijdelijke aanduiding voor dianummer 5"/>
          <p:cNvSpPr>
            <a:spLocks noGrp="1"/>
          </p:cNvSpPr>
          <p:nvPr>
            <p:ph type="sldNum" sz="quarter" idx="12"/>
          </p:nvPr>
        </p:nvSpPr>
        <p:spPr/>
        <p:txBody>
          <a:bodyPr/>
          <a:lstStyle/>
          <a:p>
            <a:fld id="{E45BB751-80D0-6247-BA02-60582747485A}" type="slidenum">
              <a:rPr lang="nl-NL" noProof="0" smtClean="0"/>
              <a:pPr/>
              <a:t>33</a:t>
            </a:fld>
            <a:endParaRPr lang="nl-NL" noProof="0"/>
          </a:p>
        </p:txBody>
      </p:sp>
    </p:spTree>
    <p:extLst>
      <p:ext uri="{BB962C8B-B14F-4D97-AF65-F5344CB8AC3E}">
        <p14:creationId xmlns:p14="http://schemas.microsoft.com/office/powerpoint/2010/main" val="19537060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 Verschillende vormen</a:t>
            </a:r>
            <a:endParaRPr lang="nl-NL" altLang="nl-NL" sz="3200" dirty="0">
              <a:latin typeface="Arial" panose="020B0604020202020204" pitchFamily="34" charset="0"/>
              <a:cs typeface="Arial" panose="020B0604020202020204" pitchFamily="34" charset="0"/>
            </a:endParaRPr>
          </a:p>
        </p:txBody>
      </p:sp>
      <p:sp>
        <p:nvSpPr>
          <p:cNvPr id="83971" name="Rectangle 3"/>
          <p:cNvSpPr>
            <a:spLocks noGrp="1" noChangeArrowheads="1"/>
          </p:cNvSpPr>
          <p:nvPr>
            <p:ph type="body" idx="1"/>
          </p:nvPr>
        </p:nvSpPr>
        <p:spPr/>
        <p:txBody>
          <a:bodyPr>
            <a:normAutofit/>
          </a:bodyPr>
          <a:lstStyle/>
          <a:p>
            <a:pPr>
              <a:lnSpc>
                <a:spcPts val="3000"/>
              </a:lnSpc>
            </a:pPr>
            <a:r>
              <a:rPr lang="nl-NL" altLang="nl-NL" sz="2000" dirty="0" smtClean="0">
                <a:latin typeface="Arial" panose="020B0604020202020204" pitchFamily="34" charset="0"/>
                <a:cs typeface="Arial" panose="020B0604020202020204" pitchFamily="34" charset="0"/>
              </a:rPr>
              <a:t>Agentuur</a:t>
            </a:r>
          </a:p>
          <a:p>
            <a:pPr>
              <a:lnSpc>
                <a:spcPts val="3000"/>
              </a:lnSpc>
            </a:pPr>
            <a:r>
              <a:rPr lang="nl-NL" altLang="nl-NL" sz="2000" dirty="0" smtClean="0">
                <a:latin typeface="Arial" panose="020B0604020202020204" pitchFamily="34" charset="0"/>
                <a:cs typeface="Arial" panose="020B0604020202020204" pitchFamily="34" charset="0"/>
              </a:rPr>
              <a:t>Franchise</a:t>
            </a:r>
          </a:p>
          <a:p>
            <a:pPr>
              <a:lnSpc>
                <a:spcPts val="3000"/>
              </a:lnSpc>
            </a:pPr>
            <a:r>
              <a:rPr lang="nl-NL" altLang="nl-NL" sz="2000" dirty="0" smtClean="0">
                <a:latin typeface="Arial" panose="020B0604020202020204" pitchFamily="34" charset="0"/>
                <a:cs typeface="Arial" panose="020B0604020202020204" pitchFamily="34" charset="0"/>
              </a:rPr>
              <a:t>Distributie / levering / afname zoals:</a:t>
            </a:r>
          </a:p>
          <a:p>
            <a:pPr lvl="1">
              <a:lnSpc>
                <a:spcPts val="3000"/>
              </a:lnSpc>
            </a:pPr>
            <a:r>
              <a:rPr lang="nl-NL" altLang="nl-NL" sz="2000" dirty="0" smtClean="0">
                <a:latin typeface="Arial" panose="020B0604020202020204" pitchFamily="34" charset="0"/>
                <a:cs typeface="Arial" panose="020B0604020202020204" pitchFamily="34" charset="0"/>
              </a:rPr>
              <a:t>Selectieve/exclusieve </a:t>
            </a:r>
            <a:r>
              <a:rPr lang="nl-NL" altLang="nl-NL" sz="2000" dirty="0">
                <a:latin typeface="Arial" panose="020B0604020202020204" pitchFamily="34" charset="0"/>
                <a:cs typeface="Arial" panose="020B0604020202020204" pitchFamily="34" charset="0"/>
              </a:rPr>
              <a:t>distributie</a:t>
            </a:r>
          </a:p>
          <a:p>
            <a:pPr lvl="1">
              <a:lnSpc>
                <a:spcPts val="3000"/>
              </a:lnSpc>
            </a:pPr>
            <a:r>
              <a:rPr lang="nl-NL" altLang="nl-NL" sz="2000" dirty="0" smtClean="0">
                <a:latin typeface="Arial" panose="020B0604020202020204" pitchFamily="34" charset="0"/>
                <a:cs typeface="Arial" panose="020B0604020202020204" pitchFamily="34" charset="0"/>
              </a:rPr>
              <a:t>Exclusieve afname of levering</a:t>
            </a:r>
            <a:endParaRPr lang="nl-NL" altLang="nl-NL" sz="2000" dirty="0">
              <a:latin typeface="Arial" panose="020B0604020202020204" pitchFamily="34" charset="0"/>
              <a:cs typeface="Arial" panose="020B0604020202020204" pitchFamily="34" charset="0"/>
            </a:endParaRPr>
          </a:p>
          <a:p>
            <a:pPr>
              <a:lnSpc>
                <a:spcPts val="3000"/>
              </a:lnSpc>
            </a:pPr>
            <a:r>
              <a:rPr lang="nl-NL" altLang="nl-NL" sz="2000" dirty="0" smtClean="0">
                <a:latin typeface="Arial" panose="020B0604020202020204" pitchFamily="34" charset="0"/>
                <a:cs typeface="Arial" panose="020B0604020202020204" pitchFamily="34" charset="0"/>
              </a:rPr>
              <a:t>Technologieoverdracht </a:t>
            </a:r>
          </a:p>
          <a:p>
            <a:pPr lvl="1">
              <a:lnSpc>
                <a:spcPts val="3000"/>
              </a:lnSpc>
            </a:pPr>
            <a:endParaRPr lang="nl-NL" altLang="nl-NL" sz="1800" dirty="0">
              <a:latin typeface="Arial" panose="020B0604020202020204" pitchFamily="34" charset="0"/>
              <a:cs typeface="Arial" panose="020B0604020202020204" pitchFamily="34" charset="0"/>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34</a:t>
            </a:fld>
            <a:endParaRPr lang="nl-NL" noProof="0"/>
          </a:p>
        </p:txBody>
      </p:sp>
    </p:spTree>
    <p:extLst>
      <p:ext uri="{BB962C8B-B14F-4D97-AF65-F5344CB8AC3E}">
        <p14:creationId xmlns:p14="http://schemas.microsoft.com/office/powerpoint/2010/main" val="139738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Grp="1" noChangeArrowheads="1"/>
          </p:cNvSpPr>
          <p:nvPr>
            <p:ph type="body" idx="1"/>
          </p:nvPr>
        </p:nvSpPr>
        <p:spPr/>
        <p:txBody>
          <a:bodyPr>
            <a:normAutofit/>
          </a:bodyPr>
          <a:lstStyle/>
          <a:p>
            <a:pPr>
              <a:lnSpc>
                <a:spcPts val="3000"/>
              </a:lnSpc>
              <a:buClr>
                <a:schemeClr val="accent1"/>
              </a:buClr>
            </a:pPr>
            <a:r>
              <a:rPr lang="nl-NL" altLang="nl-NL" sz="1800" dirty="0" smtClean="0">
                <a:latin typeface="Arial" panose="020B0604020202020204" pitchFamily="34" charset="0"/>
                <a:cs typeface="Arial" panose="020B0604020202020204" pitchFamily="34" charset="0"/>
              </a:rPr>
              <a:t>Biedt vrijhaven voor bepaalde groepen verticale overeenkomsten</a:t>
            </a:r>
            <a:endParaRPr lang="nl-NL" altLang="nl-NL" sz="1800" dirty="0">
              <a:latin typeface="Arial" panose="020B0604020202020204" pitchFamily="34" charset="0"/>
              <a:cs typeface="Arial" panose="020B0604020202020204" pitchFamily="34" charset="0"/>
            </a:endParaRPr>
          </a:p>
          <a:p>
            <a:pPr>
              <a:lnSpc>
                <a:spcPts val="3000"/>
              </a:lnSpc>
              <a:buClr>
                <a:schemeClr val="accent1"/>
              </a:buClr>
            </a:pPr>
            <a:r>
              <a:rPr lang="nl-NL" altLang="nl-NL" sz="1800" dirty="0">
                <a:latin typeface="Arial" panose="020B0604020202020204" pitchFamily="34" charset="0"/>
                <a:cs typeface="Arial" panose="020B0604020202020204" pitchFamily="34" charset="0"/>
              </a:rPr>
              <a:t>Marktaandeel </a:t>
            </a:r>
            <a:r>
              <a:rPr lang="nl-NL" altLang="nl-NL" sz="1800" dirty="0" smtClean="0">
                <a:latin typeface="Arial" panose="020B0604020202020204" pitchFamily="34" charset="0"/>
                <a:cs typeface="Arial" panose="020B0604020202020204" pitchFamily="34" charset="0"/>
              </a:rPr>
              <a:t>leverancier + distributeur &lt; </a:t>
            </a:r>
            <a:r>
              <a:rPr lang="nl-NL" altLang="nl-NL" sz="1800" dirty="0">
                <a:latin typeface="Arial" panose="020B0604020202020204" pitchFamily="34" charset="0"/>
                <a:cs typeface="Arial" panose="020B0604020202020204" pitchFamily="34" charset="0"/>
              </a:rPr>
              <a:t>30% </a:t>
            </a:r>
          </a:p>
          <a:p>
            <a:pPr marL="809625" lvl="1">
              <a:lnSpc>
                <a:spcPts val="3000"/>
              </a:lnSpc>
            </a:pPr>
            <a:r>
              <a:rPr lang="nl-NL" altLang="nl-NL" sz="1800" dirty="0" smtClean="0">
                <a:latin typeface="Arial" panose="020B0604020202020204" pitchFamily="34" charset="0"/>
                <a:cs typeface="Arial" panose="020B0604020202020204" pitchFamily="34" charset="0"/>
                <a:sym typeface="Symbol" pitchFamily="18" charset="2"/>
              </a:rPr>
              <a:t>Overeenkomst in principe toegestaan (veilige haven)</a:t>
            </a:r>
            <a:endParaRPr lang="nl-NL" altLang="nl-NL" sz="1800" dirty="0">
              <a:latin typeface="Arial" panose="020B0604020202020204" pitchFamily="34" charset="0"/>
              <a:cs typeface="Arial" panose="020B0604020202020204" pitchFamily="34" charset="0"/>
              <a:sym typeface="Symbol" pitchFamily="18" charset="2"/>
            </a:endParaRPr>
          </a:p>
          <a:p>
            <a:pPr>
              <a:lnSpc>
                <a:spcPts val="3000"/>
              </a:lnSpc>
              <a:buClr>
                <a:schemeClr val="accent1"/>
              </a:buClr>
            </a:pPr>
            <a:r>
              <a:rPr lang="nl-NL" altLang="nl-NL" sz="1800" dirty="0" smtClean="0">
                <a:latin typeface="Arial" panose="020B0604020202020204" pitchFamily="34" charset="0"/>
                <a:cs typeface="Arial" panose="020B0604020202020204" pitchFamily="34" charset="0"/>
                <a:sym typeface="Symbol" pitchFamily="18" charset="2"/>
              </a:rPr>
              <a:t>Marktaandeel leverancier + distributeur &gt; </a:t>
            </a:r>
            <a:r>
              <a:rPr lang="nl-NL" altLang="nl-NL" sz="1800" dirty="0">
                <a:latin typeface="Arial" panose="020B0604020202020204" pitchFamily="34" charset="0"/>
                <a:cs typeface="Arial" panose="020B0604020202020204" pitchFamily="34" charset="0"/>
                <a:sym typeface="Symbol" pitchFamily="18" charset="2"/>
              </a:rPr>
              <a:t>30% </a:t>
            </a:r>
          </a:p>
          <a:p>
            <a:pPr marL="809625" lvl="1" indent="-266700">
              <a:lnSpc>
                <a:spcPts val="3000"/>
              </a:lnSpc>
            </a:pPr>
            <a:r>
              <a:rPr lang="nl-NL" altLang="nl-NL" sz="1800" dirty="0">
                <a:latin typeface="Arial" panose="020B0604020202020204" pitchFamily="34" charset="0"/>
                <a:cs typeface="Arial" panose="020B0604020202020204" pitchFamily="34" charset="0"/>
                <a:sym typeface="Symbol" pitchFamily="18" charset="2"/>
              </a:rPr>
              <a:t>Geen veilige zone</a:t>
            </a:r>
          </a:p>
          <a:p>
            <a:pPr marL="809625" lvl="1" indent="-266700">
              <a:lnSpc>
                <a:spcPts val="3000"/>
              </a:lnSpc>
            </a:pPr>
            <a:r>
              <a:rPr lang="nl-NL" altLang="nl-NL" sz="1800" dirty="0">
                <a:latin typeface="Arial" panose="020B0604020202020204" pitchFamily="34" charset="0"/>
                <a:cs typeface="Arial" panose="020B0604020202020204" pitchFamily="34" charset="0"/>
                <a:sym typeface="Symbol" pitchFamily="18" charset="2"/>
              </a:rPr>
              <a:t>Individuele toetsing </a:t>
            </a:r>
            <a:r>
              <a:rPr lang="nl-NL" altLang="nl-NL" sz="1800" dirty="0" smtClean="0">
                <a:latin typeface="Arial" panose="020B0604020202020204" pitchFamily="34" charset="0"/>
                <a:cs typeface="Arial" panose="020B0604020202020204" pitchFamily="34" charset="0"/>
                <a:sym typeface="Symbol" pitchFamily="18" charset="2"/>
              </a:rPr>
              <a:t>kartelverbod </a:t>
            </a:r>
            <a:r>
              <a:rPr lang="nl-NL" altLang="nl-NL" sz="1800" dirty="0" smtClean="0">
                <a:latin typeface="Arial" panose="020B0604020202020204" pitchFamily="34" charset="0"/>
                <a:cs typeface="Arial" panose="020B0604020202020204" pitchFamily="34" charset="0"/>
                <a:sym typeface="Wingdings" pitchFamily="2" charset="2"/>
              </a:rPr>
              <a:t> mogelijke beperking, merkbaarheid en/of </a:t>
            </a:r>
            <a:r>
              <a:rPr lang="nl-NL" altLang="nl-NL" sz="1800" dirty="0">
                <a:latin typeface="Arial" panose="020B0604020202020204" pitchFamily="34" charset="0"/>
                <a:cs typeface="Arial" panose="020B0604020202020204" pitchFamily="34" charset="0"/>
                <a:sym typeface="Wingdings" pitchFamily="2" charset="2"/>
              </a:rPr>
              <a:t>rechtvaardigingsgrond </a:t>
            </a:r>
            <a:endParaRPr lang="nl-NL" altLang="nl-NL" sz="1800" dirty="0">
              <a:latin typeface="Arial" panose="020B0604020202020204" pitchFamily="34" charset="0"/>
              <a:cs typeface="Arial" panose="020B0604020202020204" pitchFamily="34" charset="0"/>
              <a:sym typeface="Symbol" pitchFamily="18" charset="2"/>
            </a:endParaRPr>
          </a:p>
          <a:p>
            <a:pPr>
              <a:lnSpc>
                <a:spcPts val="3000"/>
              </a:lnSpc>
              <a:buClr>
                <a:srgbClr val="3366FF"/>
              </a:buClr>
            </a:pPr>
            <a:endParaRPr lang="nl-NL" altLang="nl-NL" sz="1800" dirty="0">
              <a:sym typeface="Symbol" pitchFamily="18" charset="2"/>
            </a:endParaRPr>
          </a:p>
        </p:txBody>
      </p:sp>
      <p:sp>
        <p:nvSpPr>
          <p:cNvPr id="5" name="Rectangle 2"/>
          <p:cNvSpPr>
            <a:spLocks noGrp="1" noChangeArrowheads="1"/>
          </p:cNvSpPr>
          <p:nvPr>
            <p:ph type="title"/>
          </p:nvPr>
        </p:nvSpPr>
        <p:spPr/>
        <p:txBody>
          <a:bodyPr>
            <a:normAutofit/>
          </a:bodyPr>
          <a:lstStyle/>
          <a:p>
            <a:pPr>
              <a:lnSpc>
                <a:spcPts val="4000"/>
              </a:lnSpc>
            </a:pPr>
            <a:r>
              <a:rPr lang="nl-NL" altLang="nl-NL" sz="3000" dirty="0" smtClean="0">
                <a:latin typeface="Arial" panose="020B0604020202020204" pitchFamily="34" charset="0"/>
                <a:cs typeface="Arial" panose="020B0604020202020204" pitchFamily="34" charset="0"/>
              </a:rPr>
              <a:t>Groepsvrijstelling </a:t>
            </a:r>
            <a:r>
              <a:rPr lang="nl-NL" altLang="nl-NL" sz="3000" dirty="0">
                <a:latin typeface="Arial" panose="020B0604020202020204" pitchFamily="34" charset="0"/>
                <a:cs typeface="Arial" panose="020B0604020202020204" pitchFamily="34" charset="0"/>
              </a:rPr>
              <a:t>verticale overeenkomsten</a:t>
            </a: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35</a:t>
            </a:fld>
            <a:endParaRPr lang="nl-NL" noProof="0"/>
          </a:p>
        </p:txBody>
      </p:sp>
    </p:spTree>
    <p:extLst>
      <p:ext uri="{BB962C8B-B14F-4D97-AF65-F5344CB8AC3E}">
        <p14:creationId xmlns:p14="http://schemas.microsoft.com/office/powerpoint/2010/main" val="8860525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a:lnSpc>
                <a:spcPts val="3000"/>
              </a:lnSpc>
              <a:buClr>
                <a:schemeClr val="accent1"/>
              </a:buClr>
            </a:pPr>
            <a:r>
              <a:rPr lang="nl-NL" altLang="nl-NL" sz="1800" dirty="0" smtClean="0">
                <a:latin typeface="Arial" panose="020B0604020202020204" pitchFamily="34" charset="0"/>
                <a:cs typeface="Arial" panose="020B0604020202020204" pitchFamily="34" charset="0"/>
              </a:rPr>
              <a:t>Verticale prijsbinding (</a:t>
            </a:r>
            <a:r>
              <a:rPr lang="nl-NL" altLang="nl-NL" sz="1800" dirty="0">
                <a:latin typeface="Arial" panose="020B0604020202020204" pitchFamily="34" charset="0"/>
                <a:cs typeface="Arial" panose="020B0604020202020204" pitchFamily="34" charset="0"/>
              </a:rPr>
              <a:t>R</a:t>
            </a:r>
            <a:r>
              <a:rPr lang="nl-NL" altLang="nl-NL" sz="1800" dirty="0" smtClean="0">
                <a:latin typeface="Arial" panose="020B0604020202020204" pitchFamily="34" charset="0"/>
                <a:cs typeface="Arial" panose="020B0604020202020204" pitchFamily="34" charset="0"/>
              </a:rPr>
              <a:t>esale Price Maintenance / </a:t>
            </a:r>
            <a:r>
              <a:rPr lang="nl-NL" altLang="nl-NL" sz="1800" dirty="0" err="1" smtClean="0">
                <a:latin typeface="Arial" panose="020B0604020202020204" pitchFamily="34" charset="0"/>
                <a:cs typeface="Arial" panose="020B0604020202020204" pitchFamily="34" charset="0"/>
              </a:rPr>
              <a:t>RPM</a:t>
            </a:r>
            <a:r>
              <a:rPr lang="nl-NL" altLang="nl-NL" sz="1800" dirty="0" smtClean="0">
                <a:latin typeface="Arial" panose="020B0604020202020204" pitchFamily="34" charset="0"/>
                <a:cs typeface="Arial" panose="020B0604020202020204" pitchFamily="34" charset="0"/>
              </a:rPr>
              <a:t>)</a:t>
            </a:r>
            <a:endParaRPr lang="nl-NL" altLang="nl-NL" sz="1800" dirty="0">
              <a:latin typeface="Arial" panose="020B0604020202020204" pitchFamily="34" charset="0"/>
              <a:cs typeface="Arial" panose="020B0604020202020204" pitchFamily="34" charset="0"/>
            </a:endParaRPr>
          </a:p>
          <a:p>
            <a:pPr lvl="1">
              <a:lnSpc>
                <a:spcPts val="3000"/>
              </a:lnSpc>
            </a:pPr>
            <a:r>
              <a:rPr lang="nl-NL" altLang="nl-NL" sz="1800" dirty="0">
                <a:latin typeface="Arial" panose="020B0604020202020204" pitchFamily="34" charset="0"/>
                <a:cs typeface="Arial" panose="020B0604020202020204" pitchFamily="34" charset="0"/>
              </a:rPr>
              <a:t>Vaste </a:t>
            </a:r>
            <a:r>
              <a:rPr lang="nl-NL" altLang="nl-NL" sz="1800" dirty="0" smtClean="0">
                <a:latin typeface="Arial" panose="020B0604020202020204" pitchFamily="34" charset="0"/>
                <a:cs typeface="Arial" panose="020B0604020202020204" pitchFamily="34" charset="0"/>
              </a:rPr>
              <a:t>of minimumprijs is niet vrijgesteld </a:t>
            </a:r>
            <a:endParaRPr lang="nl-NL" altLang="nl-NL" sz="1800" dirty="0">
              <a:latin typeface="Arial" panose="020B0604020202020204" pitchFamily="34" charset="0"/>
              <a:cs typeface="Arial" panose="020B0604020202020204" pitchFamily="34" charset="0"/>
            </a:endParaRPr>
          </a:p>
          <a:p>
            <a:pPr lvl="1">
              <a:lnSpc>
                <a:spcPts val="3000"/>
              </a:lnSpc>
            </a:pPr>
            <a:r>
              <a:rPr lang="nl-NL" altLang="nl-NL" sz="1800" dirty="0" smtClean="0">
                <a:latin typeface="Arial" panose="020B0604020202020204" pitchFamily="34" charset="0"/>
                <a:cs typeface="Arial" panose="020B0604020202020204" pitchFamily="34" charset="0"/>
              </a:rPr>
              <a:t>Geen </a:t>
            </a:r>
            <a:r>
              <a:rPr lang="nl-NL" altLang="nl-NL" sz="1800" dirty="0">
                <a:latin typeface="Arial" panose="020B0604020202020204" pitchFamily="34" charset="0"/>
                <a:cs typeface="Arial" panose="020B0604020202020204" pitchFamily="34" charset="0"/>
              </a:rPr>
              <a:t>verticale prijsbinding via directe of indirecte maatregelen</a:t>
            </a:r>
          </a:p>
          <a:p>
            <a:pPr lvl="1">
              <a:lnSpc>
                <a:spcPts val="3000"/>
              </a:lnSpc>
              <a:buClr>
                <a:schemeClr val="accent1"/>
              </a:buClr>
              <a:buFont typeface="Wingdings" panose="05000000000000000000" pitchFamily="2" charset="2"/>
              <a:buChar char="§"/>
            </a:pPr>
            <a:r>
              <a:rPr lang="nl-NL" altLang="nl-NL" sz="1800" dirty="0" smtClean="0">
                <a:latin typeface="Arial" panose="020B0604020202020204" pitchFamily="34" charset="0"/>
                <a:cs typeface="Arial" panose="020B0604020202020204" pitchFamily="34" charset="0"/>
              </a:rPr>
              <a:t>Uitzondering bij efficiëntieverbeteringen</a:t>
            </a:r>
            <a:r>
              <a:rPr lang="nl-NL" altLang="nl-NL" sz="1800" dirty="0">
                <a:latin typeface="Arial" panose="020B0604020202020204" pitchFamily="34" charset="0"/>
                <a:cs typeface="Arial" panose="020B0604020202020204" pitchFamily="34" charset="0"/>
              </a:rPr>
              <a:t>: introductie nieuw merk </a:t>
            </a:r>
            <a:r>
              <a:rPr lang="nl-NL" altLang="nl-NL" sz="1800" dirty="0" smtClean="0">
                <a:latin typeface="Arial" panose="020B0604020202020204" pitchFamily="34" charset="0"/>
                <a:cs typeface="Arial" panose="020B0604020202020204" pitchFamily="34" charset="0"/>
              </a:rPr>
              <a:t>/ </a:t>
            </a:r>
            <a:r>
              <a:rPr lang="nl-NL" altLang="nl-NL" sz="1800" dirty="0">
                <a:latin typeface="Arial" panose="020B0604020202020204" pitchFamily="34" charset="0"/>
                <a:cs typeface="Arial" panose="020B0604020202020204" pitchFamily="34" charset="0"/>
              </a:rPr>
              <a:t>betreding nieuwe markt / </a:t>
            </a:r>
            <a:r>
              <a:rPr lang="nl-NL" altLang="nl-NL" sz="1800" dirty="0" smtClean="0">
                <a:latin typeface="Arial" panose="020B0604020202020204" pitchFamily="34" charset="0"/>
                <a:cs typeface="Arial" panose="020B0604020202020204" pitchFamily="34" charset="0"/>
              </a:rPr>
              <a:t>kortlopende prijsverlaging</a:t>
            </a:r>
          </a:p>
          <a:p>
            <a:pPr marL="0" indent="0">
              <a:buClr>
                <a:schemeClr val="accent1"/>
              </a:buClr>
              <a:buNone/>
            </a:pPr>
            <a:endParaRPr lang="nl-NL" altLang="nl-NL" sz="1800" i="1" dirty="0" smtClean="0">
              <a:latin typeface="Arial" panose="020B0604020202020204" pitchFamily="34" charset="0"/>
              <a:cs typeface="Arial" panose="020B0604020202020204" pitchFamily="34" charset="0"/>
            </a:endParaRPr>
          </a:p>
          <a:p>
            <a:pPr marL="0" indent="0">
              <a:lnSpc>
                <a:spcPts val="3000"/>
              </a:lnSpc>
              <a:buClr>
                <a:srgbClr val="3366FF"/>
              </a:buClr>
              <a:buNone/>
            </a:pPr>
            <a:endParaRPr lang="nl-NL" altLang="nl-NL" sz="1600" dirty="0" smtClean="0"/>
          </a:p>
          <a:p>
            <a:pPr marL="0" indent="0">
              <a:lnSpc>
                <a:spcPts val="3000"/>
              </a:lnSpc>
              <a:buClr>
                <a:srgbClr val="3366FF"/>
              </a:buClr>
              <a:buNone/>
            </a:pPr>
            <a:endParaRPr lang="nl-NL" altLang="nl-NL" sz="1600" dirty="0"/>
          </a:p>
          <a:p>
            <a:endParaRPr lang="nl-NL" dirty="0"/>
          </a:p>
        </p:txBody>
      </p:sp>
      <p:sp>
        <p:nvSpPr>
          <p:cNvPr id="7" name="Rectangle 2"/>
          <p:cNvSpPr>
            <a:spLocks noGrp="1" noChangeArrowheads="1"/>
          </p:cNvSpPr>
          <p:nvPr>
            <p:ph type="title"/>
          </p:nvPr>
        </p:nvSpPr>
        <p:spPr/>
        <p:txBody>
          <a:bodyPr>
            <a:noAutofit/>
          </a:bodyPr>
          <a:lstStyle/>
          <a:p>
            <a:pPr>
              <a:lnSpc>
                <a:spcPts val="4000"/>
              </a:lnSpc>
            </a:pPr>
            <a:r>
              <a:rPr lang="nl-NL" altLang="nl-NL" sz="3200" dirty="0" err="1" smtClean="0">
                <a:latin typeface="Arial" panose="020B0604020202020204" pitchFamily="34" charset="0"/>
                <a:cs typeface="Arial" panose="020B0604020202020204" pitchFamily="34" charset="0"/>
              </a:rPr>
              <a:t>RPM</a:t>
            </a:r>
            <a:endParaRPr lang="nl-NL" altLang="nl-NL" sz="3200" dirty="0">
              <a:latin typeface="Arial" panose="020B0604020202020204" pitchFamily="34" charset="0"/>
              <a:cs typeface="Arial" panose="020B0604020202020204" pitchFamily="34" charset="0"/>
            </a:endParaRPr>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36</a:t>
            </a:fld>
            <a:endParaRPr lang="nl-NL" noProof="0"/>
          </a:p>
        </p:txBody>
      </p:sp>
    </p:spTree>
    <p:extLst>
      <p:ext uri="{BB962C8B-B14F-4D97-AF65-F5344CB8AC3E}">
        <p14:creationId xmlns:p14="http://schemas.microsoft.com/office/powerpoint/2010/main" val="8403687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a:lnSpc>
                <a:spcPts val="3000"/>
              </a:lnSpc>
            </a:pPr>
            <a:r>
              <a:rPr lang="nl-NL" altLang="nl-NL" sz="1800" dirty="0" smtClean="0">
                <a:latin typeface="Arial" panose="020B0604020202020204" pitchFamily="34" charset="0"/>
                <a:cs typeface="Arial" panose="020B0604020202020204" pitchFamily="34" charset="0"/>
              </a:rPr>
              <a:t>Absolute gebieds- of klantbeperking is </a:t>
            </a:r>
            <a:r>
              <a:rPr lang="nl-NL" altLang="nl-NL" sz="1800" dirty="0">
                <a:latin typeface="Arial" panose="020B0604020202020204" pitchFamily="34" charset="0"/>
                <a:cs typeface="Arial" panose="020B0604020202020204" pitchFamily="34" charset="0"/>
              </a:rPr>
              <a:t>niet </a:t>
            </a:r>
            <a:r>
              <a:rPr lang="nl-NL" altLang="nl-NL" sz="1800" dirty="0" smtClean="0">
                <a:latin typeface="Arial" panose="020B0604020202020204" pitchFamily="34" charset="0"/>
                <a:cs typeface="Arial" panose="020B0604020202020204" pitchFamily="34" charset="0"/>
              </a:rPr>
              <a:t>vrijgesteld</a:t>
            </a:r>
            <a:endParaRPr lang="nl-NL" altLang="nl-NL" sz="1800" dirty="0">
              <a:latin typeface="Arial" panose="020B0604020202020204" pitchFamily="34" charset="0"/>
              <a:cs typeface="Arial" panose="020B0604020202020204" pitchFamily="34" charset="0"/>
            </a:endParaRPr>
          </a:p>
          <a:p>
            <a:pPr lvl="1">
              <a:lnSpc>
                <a:spcPts val="3000"/>
              </a:lnSpc>
            </a:pPr>
            <a:r>
              <a:rPr lang="nl-NL" altLang="nl-NL" sz="1800" dirty="0" smtClean="0">
                <a:latin typeface="Arial" panose="020B0604020202020204" pitchFamily="34" charset="0"/>
                <a:cs typeface="Arial" panose="020B0604020202020204" pitchFamily="34" charset="0"/>
              </a:rPr>
              <a:t>Distributeur moet zelf bepalen aan wie en waar producten worden verkocht</a:t>
            </a:r>
            <a:endParaRPr lang="nl-NL" altLang="nl-NL" sz="1800" dirty="0">
              <a:latin typeface="Arial" panose="020B0604020202020204" pitchFamily="34" charset="0"/>
              <a:cs typeface="Arial" panose="020B0604020202020204" pitchFamily="34" charset="0"/>
            </a:endParaRPr>
          </a:p>
          <a:p>
            <a:pPr>
              <a:lnSpc>
                <a:spcPts val="3000"/>
              </a:lnSpc>
            </a:pPr>
            <a:endParaRPr lang="nl-NL" altLang="nl-NL" sz="1800" dirty="0" smtClean="0">
              <a:latin typeface="Arial" panose="020B0604020202020204" pitchFamily="34" charset="0"/>
              <a:cs typeface="Arial" panose="020B0604020202020204" pitchFamily="34" charset="0"/>
            </a:endParaRPr>
          </a:p>
          <a:p>
            <a:pPr>
              <a:lnSpc>
                <a:spcPts val="3000"/>
              </a:lnSpc>
            </a:pPr>
            <a:r>
              <a:rPr lang="nl-NL" altLang="nl-NL" sz="1800" dirty="0" smtClean="0">
                <a:latin typeface="Arial" panose="020B0604020202020204" pitchFamily="34" charset="0"/>
                <a:cs typeface="Arial" panose="020B0604020202020204" pitchFamily="34" charset="0"/>
              </a:rPr>
              <a:t>Wel is het toegestaan om:</a:t>
            </a:r>
          </a:p>
          <a:p>
            <a:pPr lvl="1">
              <a:lnSpc>
                <a:spcPts val="3000"/>
              </a:lnSpc>
            </a:pPr>
            <a:r>
              <a:rPr lang="nl-NL" altLang="nl-NL" sz="1800" dirty="0">
                <a:latin typeface="Arial" panose="020B0604020202020204" pitchFamily="34" charset="0"/>
                <a:cs typeface="Arial" panose="020B0604020202020204" pitchFamily="34" charset="0"/>
              </a:rPr>
              <a:t>E</a:t>
            </a:r>
            <a:r>
              <a:rPr lang="nl-NL" altLang="nl-NL" sz="1800" dirty="0" smtClean="0">
                <a:latin typeface="Arial" panose="020B0604020202020204" pitchFamily="34" charset="0"/>
                <a:cs typeface="Arial" panose="020B0604020202020204" pitchFamily="34" charset="0"/>
              </a:rPr>
              <a:t>xclusief </a:t>
            </a:r>
            <a:r>
              <a:rPr lang="nl-NL" altLang="nl-NL" sz="1800" dirty="0">
                <a:latin typeface="Arial" panose="020B0604020202020204" pitchFamily="34" charset="0"/>
                <a:cs typeface="Arial" panose="020B0604020202020204" pitchFamily="34" charset="0"/>
              </a:rPr>
              <a:t>gebied of </a:t>
            </a:r>
            <a:r>
              <a:rPr lang="nl-NL" altLang="nl-NL" sz="1800" dirty="0" smtClean="0">
                <a:latin typeface="Arial" panose="020B0604020202020204" pitchFamily="34" charset="0"/>
                <a:cs typeface="Arial" panose="020B0604020202020204" pitchFamily="34" charset="0"/>
              </a:rPr>
              <a:t>klantenkring toe te wijzen</a:t>
            </a:r>
          </a:p>
          <a:p>
            <a:pPr lvl="2">
              <a:lnSpc>
                <a:spcPts val="3000"/>
              </a:lnSpc>
            </a:pPr>
            <a:r>
              <a:rPr lang="nl-NL" altLang="nl-NL" sz="1800" dirty="0">
                <a:latin typeface="Arial" panose="020B0604020202020204" pitchFamily="34" charset="0"/>
                <a:cs typeface="Arial" panose="020B0604020202020204" pitchFamily="34" charset="0"/>
              </a:rPr>
              <a:t>Beperking actieve verkoop (niet passieve verkoop)</a:t>
            </a:r>
          </a:p>
          <a:p>
            <a:pPr lvl="1">
              <a:lnSpc>
                <a:spcPts val="3000"/>
              </a:lnSpc>
            </a:pPr>
            <a:r>
              <a:rPr lang="nl-NL" altLang="nl-NL" sz="1800" dirty="0" smtClean="0">
                <a:latin typeface="Arial" panose="020B0604020202020204" pitchFamily="34" charset="0"/>
                <a:cs typeface="Arial" panose="020B0604020202020204" pitchFamily="34" charset="0"/>
              </a:rPr>
              <a:t>Beperking groothandel consumenten te leveren (gescheiden stelsels)</a:t>
            </a:r>
          </a:p>
          <a:p>
            <a:pPr lvl="1">
              <a:lnSpc>
                <a:spcPts val="3000"/>
              </a:lnSpc>
            </a:pPr>
            <a:r>
              <a:rPr lang="nl-NL" altLang="nl-NL" sz="1800" dirty="0" smtClean="0">
                <a:latin typeface="Arial" panose="020B0604020202020204" pitchFamily="34" charset="0"/>
                <a:cs typeface="Arial" panose="020B0604020202020204" pitchFamily="34" charset="0"/>
              </a:rPr>
              <a:t>Selectief distributiesysteem op te zetten</a:t>
            </a:r>
          </a:p>
          <a:p>
            <a:pPr marL="271462" lvl="1" indent="0">
              <a:lnSpc>
                <a:spcPts val="3000"/>
              </a:lnSpc>
              <a:buNone/>
            </a:pPr>
            <a:endParaRPr lang="nl-NL" altLang="nl-NL" sz="1900" dirty="0">
              <a:latin typeface="Arial" panose="020B0604020202020204" pitchFamily="34" charset="0"/>
              <a:cs typeface="Arial" panose="020B0604020202020204" pitchFamily="34" charset="0"/>
            </a:endParaRPr>
          </a:p>
          <a:p>
            <a:pPr marL="0" indent="0">
              <a:buClr>
                <a:schemeClr val="accent1"/>
              </a:buClr>
              <a:buNone/>
            </a:pPr>
            <a:endParaRPr lang="nl-NL" altLang="nl-NL" sz="1800" i="1" dirty="0" smtClean="0">
              <a:latin typeface="Arial" panose="020B0604020202020204" pitchFamily="34" charset="0"/>
              <a:cs typeface="Arial" panose="020B0604020202020204" pitchFamily="34" charset="0"/>
            </a:endParaRPr>
          </a:p>
          <a:p>
            <a:pPr marL="0" indent="0">
              <a:buNone/>
            </a:pPr>
            <a:endParaRPr lang="nl-NL" dirty="0"/>
          </a:p>
        </p:txBody>
      </p:sp>
      <p:sp>
        <p:nvSpPr>
          <p:cNvPr id="7" name="Rectangle 2"/>
          <p:cNvSpPr>
            <a:spLocks noGrp="1" noChangeArrowheads="1"/>
          </p:cNvSpPr>
          <p:nvPr>
            <p:ph type="title"/>
          </p:nvPr>
        </p:nvSpPr>
        <p:spPr/>
        <p:txBody>
          <a:bodyPr>
            <a:noAutofit/>
          </a:bodyPr>
          <a:lstStyle/>
          <a:p>
            <a:pPr>
              <a:lnSpc>
                <a:spcPts val="4000"/>
              </a:lnSpc>
            </a:pPr>
            <a:r>
              <a:rPr lang="nl-NL" altLang="nl-NL" sz="3200" dirty="0">
                <a:latin typeface="Arial" panose="020B0604020202020204" pitchFamily="34" charset="0"/>
                <a:cs typeface="Arial" panose="020B0604020202020204" pitchFamily="34" charset="0"/>
              </a:rPr>
              <a:t>G</a:t>
            </a:r>
            <a:r>
              <a:rPr lang="nl-NL" altLang="nl-NL" sz="3200" dirty="0" smtClean="0">
                <a:latin typeface="Arial" panose="020B0604020202020204" pitchFamily="34" charset="0"/>
                <a:cs typeface="Arial" panose="020B0604020202020204" pitchFamily="34" charset="0"/>
              </a:rPr>
              <a:t>ebiedsbeperkingen</a:t>
            </a:r>
            <a:endParaRPr lang="nl-NL" altLang="nl-NL" sz="3200" dirty="0">
              <a:latin typeface="Arial" panose="020B0604020202020204" pitchFamily="34" charset="0"/>
              <a:cs typeface="Arial" panose="020B0604020202020204" pitchFamily="34" charset="0"/>
            </a:endParaRPr>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37</a:t>
            </a:fld>
            <a:endParaRPr lang="nl-NL" noProof="0"/>
          </a:p>
        </p:txBody>
      </p:sp>
    </p:spTree>
    <p:extLst>
      <p:ext uri="{BB962C8B-B14F-4D97-AF65-F5344CB8AC3E}">
        <p14:creationId xmlns:p14="http://schemas.microsoft.com/office/powerpoint/2010/main" val="28977640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a:lnSpc>
                <a:spcPts val="3000"/>
              </a:lnSpc>
            </a:pPr>
            <a:r>
              <a:rPr lang="nl-NL" altLang="nl-NL" sz="1800" dirty="0" smtClean="0">
                <a:latin typeface="Arial" panose="020B0604020202020204" pitchFamily="34" charset="0"/>
                <a:cs typeface="Arial" panose="020B0604020202020204" pitchFamily="34" charset="0"/>
              </a:rPr>
              <a:t>Voor een vrijstelling van een selectief systeem is vereist dat:</a:t>
            </a:r>
          </a:p>
          <a:p>
            <a:pPr lvl="1">
              <a:lnSpc>
                <a:spcPts val="3000"/>
              </a:lnSpc>
            </a:pPr>
            <a:r>
              <a:rPr lang="nl-NL" altLang="nl-NL" sz="1600" dirty="0" smtClean="0">
                <a:latin typeface="Arial" panose="020B0604020202020204" pitchFamily="34" charset="0"/>
                <a:cs typeface="Arial" panose="020B0604020202020204" pitchFamily="34" charset="0"/>
              </a:rPr>
              <a:t>Distributeurs zelf bepalen via wie binnen het systeem wordt ingekocht</a:t>
            </a:r>
          </a:p>
          <a:p>
            <a:pPr lvl="1">
              <a:lnSpc>
                <a:spcPts val="3000"/>
              </a:lnSpc>
            </a:pPr>
            <a:r>
              <a:rPr lang="nl-NL" altLang="nl-NL" sz="1600" dirty="0" smtClean="0">
                <a:latin typeface="Arial" panose="020B0604020202020204" pitchFamily="34" charset="0"/>
                <a:cs typeface="Arial" panose="020B0604020202020204" pitchFamily="34" charset="0"/>
              </a:rPr>
              <a:t>Distributeurs vrij zijn aan erkende distributeurs te verkopen</a:t>
            </a:r>
          </a:p>
          <a:p>
            <a:pPr lvl="1">
              <a:lnSpc>
                <a:spcPts val="3000"/>
              </a:lnSpc>
            </a:pPr>
            <a:r>
              <a:rPr lang="nl-NL" altLang="nl-NL" sz="1600" dirty="0" smtClean="0">
                <a:latin typeface="Arial" panose="020B0604020202020204" pitchFamily="34" charset="0"/>
                <a:cs typeface="Arial" panose="020B0604020202020204" pitchFamily="34" charset="0"/>
              </a:rPr>
              <a:t>Distributeurs vrij zijn te bepalen aan welke consumenten ze leveren</a:t>
            </a:r>
          </a:p>
          <a:p>
            <a:pPr>
              <a:lnSpc>
                <a:spcPts val="3000"/>
              </a:lnSpc>
            </a:pPr>
            <a:r>
              <a:rPr lang="nl-NL" altLang="nl-NL" sz="1800" dirty="0" smtClean="0">
                <a:latin typeface="Arial" panose="020B0604020202020204" pitchFamily="34" charset="0"/>
                <a:cs typeface="Arial" panose="020B0604020202020204" pitchFamily="34" charset="0"/>
              </a:rPr>
              <a:t>Wel is het toegestaan om:</a:t>
            </a:r>
          </a:p>
          <a:p>
            <a:pPr lvl="1">
              <a:lnSpc>
                <a:spcPts val="3000"/>
              </a:lnSpc>
            </a:pPr>
            <a:r>
              <a:rPr lang="nl-NL" altLang="nl-NL" sz="1600" dirty="0">
                <a:latin typeface="Arial" panose="020B0604020202020204" pitchFamily="34" charset="0"/>
                <a:cs typeface="Arial" panose="020B0604020202020204" pitchFamily="34" charset="0"/>
              </a:rPr>
              <a:t>Van distributeurs te verlangen dat zij vanuit specifieke locatie werken</a:t>
            </a:r>
          </a:p>
          <a:p>
            <a:pPr lvl="1">
              <a:lnSpc>
                <a:spcPts val="3000"/>
              </a:lnSpc>
            </a:pPr>
            <a:r>
              <a:rPr lang="nl-NL" altLang="nl-NL" sz="1600" dirty="0">
                <a:latin typeface="Arial" panose="020B0604020202020204" pitchFamily="34" charset="0"/>
                <a:cs typeface="Arial" panose="020B0604020202020204" pitchFamily="34" charset="0"/>
              </a:rPr>
              <a:t>In een gebied één distributeur aan te wijzen (zonder verkoop andere distributeurs te beperken) </a:t>
            </a:r>
            <a:r>
              <a:rPr lang="nl-NL" sz="1600" dirty="0">
                <a:latin typeface="Arial" panose="020B0604020202020204" pitchFamily="34" charset="0"/>
                <a:cs typeface="Arial" panose="020B0604020202020204" pitchFamily="34" charset="0"/>
              </a:rPr>
              <a:t> </a:t>
            </a:r>
          </a:p>
          <a:p>
            <a:pPr marL="271462" lvl="1" indent="0">
              <a:lnSpc>
                <a:spcPts val="3000"/>
              </a:lnSpc>
              <a:buNone/>
            </a:pPr>
            <a:endParaRPr lang="nl-NL" sz="1600" dirty="0"/>
          </a:p>
        </p:txBody>
      </p:sp>
      <p:sp>
        <p:nvSpPr>
          <p:cNvPr id="5" name="Rectangle 2"/>
          <p:cNvSpPr>
            <a:spLocks noGrp="1" noChangeArrowheads="1"/>
          </p:cNvSpPr>
          <p:nvPr>
            <p:ph type="title"/>
          </p:nvPr>
        </p:nvSpPr>
        <p:spPr/>
        <p:txBody>
          <a:bodyPr>
            <a:normAutofit/>
          </a:bodyPr>
          <a:lstStyle/>
          <a:p>
            <a:pPr>
              <a:lnSpc>
                <a:spcPts val="4000"/>
              </a:lnSpc>
            </a:pPr>
            <a:r>
              <a:rPr lang="nl-NL" altLang="nl-NL" sz="3200" dirty="0">
                <a:latin typeface="Arial" panose="020B0604020202020204" pitchFamily="34" charset="0"/>
                <a:cs typeface="Arial" panose="020B0604020202020204" pitchFamily="34" charset="0"/>
              </a:rPr>
              <a:t>S</a:t>
            </a:r>
            <a:r>
              <a:rPr lang="nl-NL" altLang="nl-NL" sz="3200" dirty="0" smtClean="0">
                <a:latin typeface="Arial" panose="020B0604020202020204" pitchFamily="34" charset="0"/>
                <a:cs typeface="Arial" panose="020B0604020202020204" pitchFamily="34" charset="0"/>
              </a:rPr>
              <a:t>electieve distributie</a:t>
            </a:r>
            <a:endParaRPr lang="nl-NL" altLang="nl-NL" sz="3200" dirty="0">
              <a:latin typeface="Arial" panose="020B0604020202020204" pitchFamily="34" charset="0"/>
              <a:cs typeface="Arial" panose="020B0604020202020204" pitchFamily="34" charset="0"/>
            </a:endParaRPr>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38</a:t>
            </a:fld>
            <a:endParaRPr lang="nl-NL" noProof="0"/>
          </a:p>
        </p:txBody>
      </p:sp>
    </p:spTree>
    <p:extLst>
      <p:ext uri="{BB962C8B-B14F-4D97-AF65-F5344CB8AC3E}">
        <p14:creationId xmlns:p14="http://schemas.microsoft.com/office/powerpoint/2010/main" val="34116581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altLang="nl-NL" sz="3200" dirty="0">
                <a:latin typeface="Arial" panose="020B0604020202020204" pitchFamily="34" charset="0"/>
                <a:cs typeface="Arial" panose="020B0604020202020204" pitchFamily="34" charset="0"/>
              </a:rPr>
              <a:t>Internetverkoop </a:t>
            </a:r>
            <a:r>
              <a:rPr lang="nl-NL" altLang="nl-NL" sz="3200" dirty="0" smtClean="0">
                <a:latin typeface="Arial" panose="020B0604020202020204" pitchFamily="34" charset="0"/>
                <a:cs typeface="Arial" panose="020B0604020202020204" pitchFamily="34" charset="0"/>
              </a:rPr>
              <a:t>(i)</a:t>
            </a:r>
            <a:endParaRPr lang="nl-NL" sz="32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nl-NL" altLang="nl-NL" sz="1600" dirty="0" smtClean="0">
                <a:latin typeface="Arial" panose="020B0604020202020204" pitchFamily="34" charset="0"/>
                <a:cs typeface="Arial" panose="020B0604020202020204" pitchFamily="34" charset="0"/>
              </a:rPr>
              <a:t>Focus Europese Commissie en (buitenlandse) toezichthouders op e-commerce en online beperkingen. Bijv. onderzoeken naar Nike (EU), Guess (EU), Universal Studio’s (EU), </a:t>
            </a:r>
            <a:r>
              <a:rPr lang="nl-NL" altLang="nl-NL" sz="1600" dirty="0" err="1" smtClean="0">
                <a:latin typeface="Arial" panose="020B0604020202020204" pitchFamily="34" charset="0"/>
                <a:cs typeface="Arial" panose="020B0604020202020204" pitchFamily="34" charset="0"/>
              </a:rPr>
              <a:t>Valve</a:t>
            </a:r>
            <a:r>
              <a:rPr lang="nl-NL" altLang="nl-NL" sz="1600" dirty="0" smtClean="0">
                <a:latin typeface="Arial" panose="020B0604020202020204" pitchFamily="34" charset="0"/>
                <a:cs typeface="Arial" panose="020B0604020202020204" pitchFamily="34" charset="0"/>
              </a:rPr>
              <a:t> (EU) en </a:t>
            </a:r>
            <a:r>
              <a:rPr lang="nl-NL" altLang="nl-NL" sz="1600" dirty="0" err="1" smtClean="0">
                <a:latin typeface="Arial" panose="020B0604020202020204" pitchFamily="34" charset="0"/>
                <a:cs typeface="Arial" panose="020B0604020202020204" pitchFamily="34" charset="0"/>
              </a:rPr>
              <a:t>Sanrio</a:t>
            </a:r>
            <a:r>
              <a:rPr lang="nl-NL" altLang="nl-NL" sz="1600" dirty="0" smtClean="0">
                <a:latin typeface="Arial" panose="020B0604020202020204" pitchFamily="34" charset="0"/>
                <a:cs typeface="Arial" panose="020B0604020202020204" pitchFamily="34" charset="0"/>
              </a:rPr>
              <a:t> (EU) en boete DeLonghi (AUT) en NLC (UK) voor verticale prijsbinding</a:t>
            </a:r>
          </a:p>
          <a:p>
            <a:pPr lvl="1"/>
            <a:r>
              <a:rPr lang="nl-NL" altLang="nl-NL" sz="1600" dirty="0" smtClean="0">
                <a:latin typeface="Arial" panose="020B0604020202020204" pitchFamily="34" charset="0"/>
                <a:cs typeface="Arial" panose="020B0604020202020204" pitchFamily="34" charset="0"/>
              </a:rPr>
              <a:t>Procedures tegen hotelboekingsplatforms (</a:t>
            </a:r>
            <a:r>
              <a:rPr lang="nl-NL" altLang="nl-NL" sz="1600" dirty="0" err="1" smtClean="0">
                <a:latin typeface="Arial" panose="020B0604020202020204" pitchFamily="34" charset="0"/>
                <a:cs typeface="Arial" panose="020B0604020202020204" pitchFamily="34" charset="0"/>
              </a:rPr>
              <a:t>MFN</a:t>
            </a:r>
            <a:r>
              <a:rPr lang="nl-NL" altLang="nl-NL" sz="1600" dirty="0" smtClean="0">
                <a:latin typeface="Arial" panose="020B0604020202020204" pitchFamily="34" charset="0"/>
                <a:cs typeface="Arial" panose="020B0604020202020204" pitchFamily="34" charset="0"/>
              </a:rPr>
              <a:t>-clausules)</a:t>
            </a:r>
          </a:p>
          <a:p>
            <a:pPr lvl="1"/>
            <a:endParaRPr lang="nl-NL" altLang="nl-NL" sz="1600" dirty="0" smtClean="0">
              <a:latin typeface="Arial" panose="020B0604020202020204" pitchFamily="34" charset="0"/>
              <a:cs typeface="Arial" panose="020B0604020202020204" pitchFamily="34" charset="0"/>
            </a:endParaRPr>
          </a:p>
          <a:p>
            <a:r>
              <a:rPr lang="nl-NL" altLang="nl-NL" sz="1600" dirty="0" smtClean="0">
                <a:latin typeface="Arial" panose="020B0604020202020204" pitchFamily="34" charset="0"/>
                <a:cs typeface="Arial" panose="020B0604020202020204" pitchFamily="34" charset="0"/>
              </a:rPr>
              <a:t>Resultaten </a:t>
            </a:r>
            <a:r>
              <a:rPr lang="nl-NL" altLang="nl-NL" sz="1600" dirty="0">
                <a:latin typeface="Arial" panose="020B0604020202020204" pitchFamily="34" charset="0"/>
                <a:cs typeface="Arial" panose="020B0604020202020204" pitchFamily="34" charset="0"/>
              </a:rPr>
              <a:t>s</a:t>
            </a:r>
            <a:r>
              <a:rPr lang="nl-NL" altLang="nl-NL" sz="1600" dirty="0" smtClean="0">
                <a:latin typeface="Arial" panose="020B0604020202020204" pitchFamily="34" charset="0"/>
                <a:cs typeface="Arial" panose="020B0604020202020204" pitchFamily="34" charset="0"/>
              </a:rPr>
              <a:t>ectoronderzoek e-commerce Europese Commissie</a:t>
            </a:r>
          </a:p>
          <a:p>
            <a:endParaRPr lang="nl-NL" altLang="nl-NL" sz="1600" dirty="0" smtClean="0">
              <a:latin typeface="Arial" panose="020B0604020202020204" pitchFamily="34" charset="0"/>
              <a:cs typeface="Arial" panose="020B0604020202020204" pitchFamily="34" charset="0"/>
            </a:endParaRPr>
          </a:p>
          <a:p>
            <a:r>
              <a:rPr lang="nl-NL" altLang="nl-NL" sz="1600" dirty="0" smtClean="0">
                <a:latin typeface="Arial" panose="020B0604020202020204" pitchFamily="34" charset="0"/>
                <a:cs typeface="Arial" panose="020B0604020202020204" pitchFamily="34" charset="0"/>
              </a:rPr>
              <a:t>Strijd Europese Commissie tegen </a:t>
            </a:r>
            <a:r>
              <a:rPr lang="nl-NL" altLang="nl-NL" sz="1600" dirty="0" err="1" smtClean="0">
                <a:latin typeface="Arial" panose="020B0604020202020204" pitchFamily="34" charset="0"/>
                <a:cs typeface="Arial" panose="020B0604020202020204" pitchFamily="34" charset="0"/>
              </a:rPr>
              <a:t>geoblocking</a:t>
            </a:r>
            <a:endParaRPr lang="nl-NL" altLang="nl-NL" sz="1600" dirty="0" smtClean="0">
              <a:latin typeface="Arial" panose="020B0604020202020204" pitchFamily="34" charset="0"/>
              <a:cs typeface="Arial" panose="020B0604020202020204" pitchFamily="34" charset="0"/>
            </a:endParaRPr>
          </a:p>
          <a:p>
            <a:pPr lvl="1"/>
            <a:r>
              <a:rPr lang="nl-NL" altLang="nl-NL" sz="1600" dirty="0" smtClean="0">
                <a:latin typeface="Arial" panose="020B0604020202020204" pitchFamily="34" charset="0"/>
                <a:cs typeface="Arial" panose="020B0604020202020204" pitchFamily="34" charset="0"/>
              </a:rPr>
              <a:t>Toezeggingsbesluit </a:t>
            </a:r>
            <a:r>
              <a:rPr lang="nl-NL" altLang="nl-NL" sz="1600" dirty="0" err="1" smtClean="0">
                <a:latin typeface="Arial" panose="020B0604020202020204" pitchFamily="34" charset="0"/>
                <a:cs typeface="Arial" panose="020B0604020202020204" pitchFamily="34" charset="0"/>
              </a:rPr>
              <a:t>Paramount</a:t>
            </a:r>
            <a:endParaRPr lang="nl-NL" altLang="nl-NL" sz="1600" dirty="0" smtClean="0">
              <a:latin typeface="Arial" panose="020B0604020202020204" pitchFamily="34" charset="0"/>
              <a:cs typeface="Arial" panose="020B0604020202020204" pitchFamily="34" charset="0"/>
            </a:endParaRPr>
          </a:p>
          <a:p>
            <a:pPr lvl="1"/>
            <a:r>
              <a:rPr lang="nl-NL" altLang="nl-NL" sz="1600" dirty="0" smtClean="0">
                <a:latin typeface="Arial" panose="020B0604020202020204" pitchFamily="34" charset="0"/>
                <a:cs typeface="Arial" panose="020B0604020202020204" pitchFamily="34" charset="0"/>
              </a:rPr>
              <a:t>Regulation 2018/302 zal per 3 december 2018 in werking treden</a:t>
            </a:r>
          </a:p>
          <a:p>
            <a:endParaRPr lang="nl-NL" altLang="nl-NL" sz="1600" dirty="0" smtClean="0">
              <a:latin typeface="Arial" panose="020B0604020202020204" pitchFamily="34" charset="0"/>
              <a:cs typeface="Arial" panose="020B0604020202020204" pitchFamily="34" charset="0"/>
            </a:endParaRPr>
          </a:p>
          <a:p>
            <a:endParaRPr lang="nl-NL" altLang="nl-NL" sz="1600" dirty="0" smtClean="0">
              <a:latin typeface="Arial" panose="020B0604020202020204" pitchFamily="34" charset="0"/>
              <a:cs typeface="Arial" panose="020B0604020202020204" pitchFamily="34" charset="0"/>
            </a:endParaRPr>
          </a:p>
          <a:p>
            <a:endParaRPr lang="nl-NL" altLang="nl-NL" sz="1600" dirty="0" smtClean="0">
              <a:latin typeface="Arial" panose="020B0604020202020204" pitchFamily="34" charset="0"/>
              <a:cs typeface="Arial" panose="020B0604020202020204" pitchFamily="34" charset="0"/>
            </a:endParaRPr>
          </a:p>
          <a:p>
            <a:endParaRPr lang="nl-NL" altLang="nl-NL" sz="1600" dirty="0" smtClean="0">
              <a:latin typeface="Arial" panose="020B0604020202020204" pitchFamily="34" charset="0"/>
              <a:cs typeface="Arial" panose="020B0604020202020204" pitchFamily="34" charset="0"/>
            </a:endParaRPr>
          </a:p>
        </p:txBody>
      </p:sp>
      <p:sp>
        <p:nvSpPr>
          <p:cNvPr id="8" name="Tijdelijke aanduiding voor dianummer 7"/>
          <p:cNvSpPr>
            <a:spLocks noGrp="1"/>
          </p:cNvSpPr>
          <p:nvPr>
            <p:ph type="sldNum" sz="quarter" idx="12"/>
          </p:nvPr>
        </p:nvSpPr>
        <p:spPr/>
        <p:txBody>
          <a:bodyPr/>
          <a:lstStyle/>
          <a:p>
            <a:fld id="{E45BB751-80D0-6247-BA02-60582747485A}" type="slidenum">
              <a:rPr lang="nl-NL" smtClean="0">
                <a:solidFill>
                  <a:prstClr val="black">
                    <a:tint val="75000"/>
                  </a:prstClr>
                </a:solidFill>
              </a:rPr>
              <a:pPr/>
              <a:t>39</a:t>
            </a:fld>
            <a:endParaRPr lang="nl-NL" dirty="0">
              <a:solidFill>
                <a:prstClr val="black">
                  <a:tint val="75000"/>
                </a:prstClr>
              </a:solidFill>
            </a:endParaRPr>
          </a:p>
        </p:txBody>
      </p:sp>
    </p:spTree>
    <p:extLst>
      <p:ext uri="{BB962C8B-B14F-4D97-AF65-F5344CB8AC3E}">
        <p14:creationId xmlns:p14="http://schemas.microsoft.com/office/powerpoint/2010/main" val="2283796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a:lnSpc>
                <a:spcPts val="3000"/>
              </a:lnSpc>
            </a:pPr>
            <a:r>
              <a:rPr lang="nl-NL" altLang="nl-NL" sz="1800" dirty="0" smtClean="0">
                <a:latin typeface="Arial" panose="020B0604020202020204" pitchFamily="34" charset="0"/>
                <a:cs typeface="Arial" panose="020B0604020202020204" pitchFamily="34" charset="0"/>
              </a:rPr>
              <a:t>Beperking internetverkoop in beginsel niet vrijgesteld, wel o.a. vrijgesteld:</a:t>
            </a:r>
          </a:p>
          <a:p>
            <a:pPr lvl="1">
              <a:lnSpc>
                <a:spcPts val="3000"/>
              </a:lnSpc>
            </a:pPr>
            <a:r>
              <a:rPr lang="nl-NL" altLang="nl-NL" sz="1600" dirty="0" smtClean="0">
                <a:latin typeface="Arial" panose="020B0604020202020204" pitchFamily="34" charset="0"/>
                <a:cs typeface="Arial" panose="020B0604020202020204" pitchFamily="34" charset="0"/>
              </a:rPr>
              <a:t>Verbod actieve verkoopinspanningen andere regio’s of landen (exclusief)</a:t>
            </a:r>
          </a:p>
          <a:p>
            <a:pPr lvl="1">
              <a:lnSpc>
                <a:spcPts val="3000"/>
              </a:lnSpc>
            </a:pPr>
            <a:r>
              <a:rPr lang="nl-NL" altLang="nl-NL" sz="1600" dirty="0" smtClean="0">
                <a:latin typeface="Arial" panose="020B0604020202020204" pitchFamily="34" charset="0"/>
                <a:cs typeface="Arial" panose="020B0604020202020204" pitchFamily="34" charset="0"/>
              </a:rPr>
              <a:t>Eis één fysiek verkooppunt of showroom</a:t>
            </a:r>
          </a:p>
          <a:p>
            <a:pPr lvl="1">
              <a:lnSpc>
                <a:spcPts val="3000"/>
              </a:lnSpc>
            </a:pPr>
            <a:r>
              <a:rPr lang="nl-NL" altLang="nl-NL" sz="1600" dirty="0" smtClean="0">
                <a:latin typeface="Arial" panose="020B0604020202020204" pitchFamily="34" charset="0"/>
                <a:cs typeface="Arial" panose="020B0604020202020204" pitchFamily="34" charset="0"/>
              </a:rPr>
              <a:t>Eis verkoop (minimum) offline</a:t>
            </a:r>
          </a:p>
          <a:p>
            <a:pPr lvl="1">
              <a:lnSpc>
                <a:spcPts val="3000"/>
              </a:lnSpc>
            </a:pPr>
            <a:r>
              <a:rPr lang="nl-NL" altLang="nl-NL" sz="1600" dirty="0">
                <a:latin typeface="Arial" panose="020B0604020202020204" pitchFamily="34" charset="0"/>
                <a:cs typeface="Arial" panose="020B0604020202020204" pitchFamily="34" charset="0"/>
              </a:rPr>
              <a:t>K</a:t>
            </a:r>
            <a:r>
              <a:rPr lang="nl-NL" altLang="nl-NL" sz="1600" dirty="0" smtClean="0">
                <a:latin typeface="Arial" panose="020B0604020202020204" pitchFamily="34" charset="0"/>
                <a:cs typeface="Arial" panose="020B0604020202020204" pitchFamily="34" charset="0"/>
              </a:rPr>
              <a:t>waliteitseisen aan website (vormgeving, helpdesk en thuis-service)</a:t>
            </a:r>
          </a:p>
          <a:p>
            <a:pPr lvl="1">
              <a:lnSpc>
                <a:spcPts val="3000"/>
              </a:lnSpc>
            </a:pPr>
            <a:r>
              <a:rPr lang="nl-NL" altLang="nl-NL" sz="1600" dirty="0" smtClean="0">
                <a:latin typeface="Arial" panose="020B0604020202020204" pitchFamily="34" charset="0"/>
                <a:cs typeface="Arial" panose="020B0604020202020204" pitchFamily="34" charset="0"/>
              </a:rPr>
              <a:t>Tijdelijke beperking internetverkoop bij nieuw product (max. 2 jaar)</a:t>
            </a:r>
          </a:p>
          <a:p>
            <a:pPr lvl="1">
              <a:lnSpc>
                <a:spcPts val="3000"/>
              </a:lnSpc>
            </a:pPr>
            <a:r>
              <a:rPr lang="nl-NL" altLang="nl-NL" sz="1600" dirty="0" smtClean="0">
                <a:latin typeface="Arial" panose="020B0604020202020204" pitchFamily="34" charset="0"/>
                <a:cs typeface="Arial" panose="020B0604020202020204" pitchFamily="34" charset="0"/>
              </a:rPr>
              <a:t>Toekenning vaste vergoeding voor offline verkoop</a:t>
            </a:r>
          </a:p>
          <a:p>
            <a:pPr lvl="1">
              <a:lnSpc>
                <a:spcPts val="3000"/>
              </a:lnSpc>
            </a:pPr>
            <a:r>
              <a:rPr lang="nl-NL" altLang="nl-NL" sz="1600" dirty="0" smtClean="0">
                <a:latin typeface="Arial" panose="020B0604020202020204" pitchFamily="34" charset="0"/>
                <a:cs typeface="Arial" panose="020B0604020202020204" pitchFamily="34" charset="0"/>
              </a:rPr>
              <a:t>Ander prijsniveau voor distributeurs die alleen vanuit fysieke winkel verkopen</a:t>
            </a:r>
          </a:p>
          <a:p>
            <a:endParaRPr lang="nl-NL" dirty="0"/>
          </a:p>
        </p:txBody>
      </p:sp>
      <p:sp>
        <p:nvSpPr>
          <p:cNvPr id="5" name="Rectangle 2"/>
          <p:cNvSpPr>
            <a:spLocks noGrp="1" noChangeArrowheads="1"/>
          </p:cNvSpPr>
          <p:nvPr>
            <p:ph type="title"/>
          </p:nvPr>
        </p:nvSpPr>
        <p:spPr/>
        <p:txBody>
          <a:bodyPr>
            <a:normAutofit/>
          </a:bodyPr>
          <a:lstStyle/>
          <a:p>
            <a:pPr>
              <a:lnSpc>
                <a:spcPts val="4000"/>
              </a:lnSpc>
            </a:pPr>
            <a:r>
              <a:rPr lang="nl-NL" altLang="nl-NL" sz="3200" dirty="0">
                <a:latin typeface="Arial" panose="020B0604020202020204" pitchFamily="34" charset="0"/>
                <a:cs typeface="Arial" panose="020B0604020202020204" pitchFamily="34" charset="0"/>
              </a:rPr>
              <a:t>I</a:t>
            </a:r>
            <a:r>
              <a:rPr lang="nl-NL" altLang="nl-NL" sz="3200" dirty="0" smtClean="0">
                <a:latin typeface="Arial" panose="020B0604020202020204" pitchFamily="34" charset="0"/>
                <a:cs typeface="Arial" panose="020B0604020202020204" pitchFamily="34" charset="0"/>
              </a:rPr>
              <a:t>nternetverkoop (ii)</a:t>
            </a:r>
            <a:endParaRPr lang="nl-NL" altLang="nl-NL" sz="3200" dirty="0">
              <a:latin typeface="Arial" panose="020B0604020202020204" pitchFamily="34" charset="0"/>
              <a:cs typeface="Arial" panose="020B0604020202020204" pitchFamily="34" charset="0"/>
            </a:endParaRPr>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40</a:t>
            </a:fld>
            <a:endParaRPr lang="nl-NL" noProof="0"/>
          </a:p>
        </p:txBody>
      </p:sp>
    </p:spTree>
    <p:extLst>
      <p:ext uri="{BB962C8B-B14F-4D97-AF65-F5344CB8AC3E}">
        <p14:creationId xmlns:p14="http://schemas.microsoft.com/office/powerpoint/2010/main" val="21130290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a:lnSpc>
                <a:spcPts val="3000"/>
              </a:lnSpc>
            </a:pPr>
            <a:r>
              <a:rPr lang="nl-NL" altLang="nl-NL" sz="1800" dirty="0" smtClean="0">
                <a:latin typeface="Arial" panose="020B0604020202020204" pitchFamily="34" charset="0"/>
                <a:cs typeface="Arial" panose="020B0604020202020204" pitchFamily="34" charset="0"/>
              </a:rPr>
              <a:t>De volgende verplichtingen zijn niet vrijgesteld:</a:t>
            </a:r>
          </a:p>
          <a:p>
            <a:pPr lvl="1">
              <a:lnSpc>
                <a:spcPts val="3000"/>
              </a:lnSpc>
            </a:pPr>
            <a:r>
              <a:rPr lang="nl-NL" altLang="nl-NL" sz="1600" dirty="0" smtClean="0">
                <a:latin typeface="Arial" panose="020B0604020202020204" pitchFamily="34" charset="0"/>
                <a:cs typeface="Arial" panose="020B0604020202020204" pitchFamily="34" charset="0"/>
              </a:rPr>
              <a:t>Websites voor klanten uit andere regio’s of landen blokkeren</a:t>
            </a:r>
          </a:p>
          <a:p>
            <a:pPr lvl="1">
              <a:lnSpc>
                <a:spcPts val="3000"/>
              </a:lnSpc>
            </a:pPr>
            <a:r>
              <a:rPr lang="nl-NL" altLang="nl-NL" sz="1600" dirty="0" smtClean="0">
                <a:latin typeface="Arial" panose="020B0604020202020204" pitchFamily="34" charset="0"/>
                <a:cs typeface="Arial" panose="020B0604020202020204" pitchFamily="34" charset="0"/>
              </a:rPr>
              <a:t>Klanten uit andere regio’s of landen door te verwijzen</a:t>
            </a:r>
          </a:p>
          <a:p>
            <a:pPr lvl="1">
              <a:lnSpc>
                <a:spcPts val="3000"/>
              </a:lnSpc>
            </a:pPr>
            <a:r>
              <a:rPr lang="nl-NL" altLang="nl-NL" sz="1600" dirty="0" smtClean="0">
                <a:latin typeface="Arial" panose="020B0604020202020204" pitchFamily="34" charset="0"/>
                <a:cs typeface="Arial" panose="020B0604020202020204" pitchFamily="34" charset="0"/>
              </a:rPr>
              <a:t>Transacties van klanten met creditcard andere landen af te breken</a:t>
            </a:r>
          </a:p>
          <a:p>
            <a:pPr lvl="1">
              <a:lnSpc>
                <a:spcPts val="3000"/>
              </a:lnSpc>
            </a:pPr>
            <a:r>
              <a:rPr lang="nl-NL" altLang="nl-NL" sz="1600" dirty="0" smtClean="0">
                <a:latin typeface="Arial" panose="020B0604020202020204" pitchFamily="34" charset="0"/>
                <a:cs typeface="Arial" panose="020B0604020202020204" pitchFamily="34" charset="0"/>
              </a:rPr>
              <a:t>De verkoop via internet tot bepaald maximum te beperken</a:t>
            </a:r>
          </a:p>
          <a:p>
            <a:pPr lvl="1">
              <a:lnSpc>
                <a:spcPts val="3000"/>
              </a:lnSpc>
            </a:pPr>
            <a:r>
              <a:rPr lang="nl-NL" altLang="nl-NL" sz="1600" dirty="0" smtClean="0">
                <a:latin typeface="Arial" panose="020B0604020202020204" pitchFamily="34" charset="0"/>
                <a:cs typeface="Arial" panose="020B0604020202020204" pitchFamily="34" charset="0"/>
              </a:rPr>
              <a:t>Hogere prijzen te rekenen voor producten die online worden verkocht</a:t>
            </a:r>
          </a:p>
          <a:p>
            <a:endParaRPr lang="nl-NL" dirty="0"/>
          </a:p>
        </p:txBody>
      </p:sp>
      <p:sp>
        <p:nvSpPr>
          <p:cNvPr id="5" name="Rectangle 2"/>
          <p:cNvSpPr>
            <a:spLocks noGrp="1" noChangeArrowheads="1"/>
          </p:cNvSpPr>
          <p:nvPr>
            <p:ph type="title"/>
          </p:nvPr>
        </p:nvSpPr>
        <p:spPr/>
        <p:txBody>
          <a:bodyPr>
            <a:normAutofit/>
          </a:bodyPr>
          <a:lstStyle/>
          <a:p>
            <a:pPr>
              <a:lnSpc>
                <a:spcPts val="4000"/>
              </a:lnSpc>
            </a:pPr>
            <a:r>
              <a:rPr lang="nl-NL" altLang="nl-NL" sz="3200" dirty="0">
                <a:latin typeface="Arial" panose="020B0604020202020204" pitchFamily="34" charset="0"/>
                <a:cs typeface="Arial" panose="020B0604020202020204" pitchFamily="34" charset="0"/>
              </a:rPr>
              <a:t>I</a:t>
            </a:r>
            <a:r>
              <a:rPr lang="nl-NL" altLang="nl-NL" sz="3200" dirty="0" smtClean="0">
                <a:latin typeface="Arial" panose="020B0604020202020204" pitchFamily="34" charset="0"/>
                <a:cs typeface="Arial" panose="020B0604020202020204" pitchFamily="34" charset="0"/>
              </a:rPr>
              <a:t>nternetverkoop (iii)</a:t>
            </a:r>
            <a:endParaRPr lang="nl-NL" altLang="nl-NL" sz="3200" dirty="0">
              <a:latin typeface="Arial" panose="020B0604020202020204" pitchFamily="34" charset="0"/>
              <a:cs typeface="Arial" panose="020B0604020202020204" pitchFamily="34" charset="0"/>
            </a:endParaRPr>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41</a:t>
            </a:fld>
            <a:endParaRPr lang="nl-NL" noProof="0"/>
          </a:p>
        </p:txBody>
      </p:sp>
    </p:spTree>
    <p:extLst>
      <p:ext uri="{BB962C8B-B14F-4D97-AF65-F5344CB8AC3E}">
        <p14:creationId xmlns:p14="http://schemas.microsoft.com/office/powerpoint/2010/main" val="12238161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altLang="nl-NL" sz="3200" dirty="0">
                <a:latin typeface="Arial" panose="020B0604020202020204" pitchFamily="34" charset="0"/>
                <a:cs typeface="Arial" panose="020B0604020202020204" pitchFamily="34" charset="0"/>
              </a:rPr>
              <a:t>V</a:t>
            </a:r>
            <a:r>
              <a:rPr lang="nl-NL" altLang="nl-NL" sz="3200" dirty="0" smtClean="0">
                <a:latin typeface="Arial" panose="020B0604020202020204" pitchFamily="34" charset="0"/>
                <a:cs typeface="Arial" panose="020B0604020202020204" pitchFamily="34" charset="0"/>
              </a:rPr>
              <a:t>erbod </a:t>
            </a:r>
            <a:r>
              <a:rPr lang="nl-NL" altLang="nl-NL" sz="3200" dirty="0">
                <a:latin typeface="Arial" panose="020B0604020202020204" pitchFamily="34" charset="0"/>
                <a:cs typeface="Arial" panose="020B0604020202020204" pitchFamily="34" charset="0"/>
              </a:rPr>
              <a:t>verkoop </a:t>
            </a:r>
            <a:r>
              <a:rPr lang="nl-NL" altLang="nl-NL" sz="3200" dirty="0" smtClean="0">
                <a:latin typeface="Arial" panose="020B0604020202020204" pitchFamily="34" charset="0"/>
                <a:cs typeface="Arial" panose="020B0604020202020204" pitchFamily="34" charset="0"/>
              </a:rPr>
              <a:t>via online </a:t>
            </a:r>
            <a:r>
              <a:rPr lang="nl-NL" altLang="nl-NL" sz="3200" dirty="0">
                <a:latin typeface="Arial" panose="020B0604020202020204" pitchFamily="34" charset="0"/>
                <a:cs typeface="Arial" panose="020B0604020202020204" pitchFamily="34" charset="0"/>
              </a:rPr>
              <a:t>marktplaats </a:t>
            </a:r>
            <a:r>
              <a:rPr lang="nl-NL" altLang="nl-NL" sz="3200" dirty="0" smtClean="0">
                <a:latin typeface="Arial" panose="020B0604020202020204" pitchFamily="34" charset="0"/>
                <a:cs typeface="Arial" panose="020B0604020202020204" pitchFamily="34" charset="0"/>
              </a:rPr>
              <a:t>(i)</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normAutofit/>
          </a:bodyPr>
          <a:lstStyle/>
          <a:p>
            <a:pPr marL="290513" indent="-285750" eaLnBrk="0" hangingPunct="0"/>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U</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itspraak rechtbank Amsterdam d.d. </a:t>
            </a:r>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04-10-2017 (</a:t>
            </a:r>
            <a:r>
              <a:rPr lang="nl-NL" sz="1800" dirty="0" err="1" smtClean="0">
                <a:solidFill>
                  <a:srgbClr val="000000"/>
                </a:solidFill>
                <a:latin typeface="Arial" panose="020B0604020202020204" pitchFamily="34" charset="0"/>
                <a:cs typeface="Arial" panose="020B0604020202020204" pitchFamily="34" charset="0"/>
                <a:sym typeface="Wingdings" panose="05000000000000000000" pitchFamily="2" charset="2"/>
              </a:rPr>
              <a:t>ECLI:NL:RBAMS:2017:7282</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a:t>
            </a:r>
          </a:p>
          <a:p>
            <a:pPr marL="290513"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Selectief distributiesysteem Nike</a:t>
            </a:r>
          </a:p>
          <a:p>
            <a:pPr marL="290513"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Action Sport verkoopt via een niet geautoriseerde verkoper (Amazon.com)</a:t>
            </a:r>
          </a:p>
          <a:p>
            <a:pPr marL="290513"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NEON (distributeur van Nike) ontbindt distributieovereenkomst met Action Sport</a:t>
            </a:r>
          </a:p>
          <a:p>
            <a:pPr marL="290513"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Volgens </a:t>
            </a:r>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rechtbank </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is voldaan </a:t>
            </a:r>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aan de eis dat het objectieve kwaliteitscriteria betreffen met betrekking tot de vakbekwaamheid van de distributeur, zijn personeel en de inrichting van zijn bedrijf en dat deze uniform en zonder discriminatie worden </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gehanteerd</a:t>
            </a:r>
          </a:p>
          <a:p>
            <a:pPr marL="290513"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Systeem is volgens rechtbank noodzakelijk en gerechtvaardigd om merkimago in stand te houden van luxeproducten Nike</a:t>
            </a:r>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 </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(rechtbank verwijst naar conclusie AG </a:t>
            </a:r>
            <a:r>
              <a:rPr lang="nl-NL" sz="1800" dirty="0" err="1" smtClean="0">
                <a:solidFill>
                  <a:srgbClr val="000000"/>
                </a:solidFill>
                <a:latin typeface="Arial" panose="020B0604020202020204" pitchFamily="34" charset="0"/>
                <a:cs typeface="Arial" panose="020B0604020202020204" pitchFamily="34" charset="0"/>
                <a:sym typeface="Wingdings" panose="05000000000000000000" pitchFamily="2" charset="2"/>
              </a:rPr>
              <a:t>Wahl</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 in zaak </a:t>
            </a:r>
            <a:r>
              <a:rPr lang="nl-NL" sz="1800" dirty="0" err="1" smtClean="0">
                <a:solidFill>
                  <a:srgbClr val="000000"/>
                </a:solidFill>
                <a:latin typeface="Arial" panose="020B0604020202020204" pitchFamily="34" charset="0"/>
                <a:cs typeface="Arial" panose="020B0604020202020204" pitchFamily="34" charset="0"/>
                <a:sym typeface="Wingdings" panose="05000000000000000000" pitchFamily="2" charset="2"/>
              </a:rPr>
              <a:t>Coty</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 (C-2130/16))</a:t>
            </a:r>
          </a:p>
          <a:p>
            <a:pPr marL="290513" indent="-285750" eaLnBrk="0" hangingPunct="0"/>
            <a:endPar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290513" indent="-285750" eaLnBrk="0" hangingPunct="0"/>
            <a:endPar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p:txBody>
      </p:sp>
      <p:sp>
        <p:nvSpPr>
          <p:cNvPr id="5" name="Tijdelijke aanduiding voor dianummer 4"/>
          <p:cNvSpPr>
            <a:spLocks noGrp="1"/>
          </p:cNvSpPr>
          <p:nvPr>
            <p:ph type="sldNum" sz="quarter" idx="12"/>
          </p:nvPr>
        </p:nvSpPr>
        <p:spPr/>
        <p:txBody>
          <a:bodyPr/>
          <a:lstStyle/>
          <a:p>
            <a:fld id="{E45BB751-80D0-6247-BA02-60582747485A}" type="slidenum">
              <a:rPr lang="nl-NL" noProof="0" smtClean="0"/>
              <a:pPr/>
              <a:t>42</a:t>
            </a:fld>
            <a:endParaRPr lang="nl-NL" noProof="0"/>
          </a:p>
        </p:txBody>
      </p:sp>
    </p:spTree>
    <p:extLst>
      <p:ext uri="{BB962C8B-B14F-4D97-AF65-F5344CB8AC3E}">
        <p14:creationId xmlns:p14="http://schemas.microsoft.com/office/powerpoint/2010/main" val="133262377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altLang="nl-NL" sz="3200" dirty="0">
                <a:latin typeface="Arial" panose="020B0604020202020204" pitchFamily="34" charset="0"/>
                <a:cs typeface="Arial" panose="020B0604020202020204" pitchFamily="34" charset="0"/>
              </a:rPr>
              <a:t>V</a:t>
            </a:r>
            <a:r>
              <a:rPr lang="nl-NL" altLang="nl-NL" sz="3200" dirty="0" smtClean="0">
                <a:latin typeface="Arial" panose="020B0604020202020204" pitchFamily="34" charset="0"/>
                <a:cs typeface="Arial" panose="020B0604020202020204" pitchFamily="34" charset="0"/>
              </a:rPr>
              <a:t>erbod verkoop via online marktplaats (ii)</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normAutofit/>
          </a:bodyPr>
          <a:lstStyle/>
          <a:p>
            <a:pPr marL="290513"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Uitspraak 6 december 2017 van Europese Hof van Justitie</a:t>
            </a:r>
          </a:p>
          <a:p>
            <a:pPr marL="290513"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Verbod van producent </a:t>
            </a:r>
            <a:r>
              <a:rPr lang="nl-NL" sz="1800" dirty="0">
                <a:solidFill>
                  <a:srgbClr val="000000"/>
                </a:solidFill>
                <a:latin typeface="Arial" panose="020B0604020202020204" pitchFamily="34" charset="0"/>
                <a:cs typeface="Arial" panose="020B0604020202020204" pitchFamily="34" charset="0"/>
                <a:sym typeface="Wingdings" panose="05000000000000000000" pitchFamily="2" charset="2"/>
              </a:rPr>
              <a:t>Coty </a:t>
            </a:r>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aan distributeur Akzente om producten via online marktplaatsen te verkopen</a:t>
            </a:r>
          </a:p>
          <a:p>
            <a:pPr marL="290513"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Producenten van luxegoederen mogen gebruik maken van systeem van kwalitatieve selectieve distributie ter bescherming van luxueuze imago</a:t>
            </a:r>
          </a:p>
          <a:p>
            <a:pPr marL="552450" lvl="1" indent="-285750" eaLnBrk="0" hangingPunct="0"/>
            <a:r>
              <a:rPr lang="nl-NL" sz="1600" dirty="0" smtClean="0">
                <a:solidFill>
                  <a:srgbClr val="000000"/>
                </a:solidFill>
                <a:latin typeface="Arial" panose="020B0604020202020204" pitchFamily="34" charset="0"/>
                <a:cs typeface="Arial" panose="020B0604020202020204" pitchFamily="34" charset="0"/>
                <a:sym typeface="Wingdings" panose="05000000000000000000" pitchFamily="2" charset="2"/>
              </a:rPr>
              <a:t>Objectieve criteria van kwalitatieve aard die uniform (zonder discriminatie) worden toegepast</a:t>
            </a:r>
          </a:p>
          <a:p>
            <a:pPr marL="552450" lvl="1" indent="-285750" eaLnBrk="0" hangingPunct="0"/>
            <a:r>
              <a:rPr lang="nl-NL" sz="1600" dirty="0" smtClean="0">
                <a:solidFill>
                  <a:srgbClr val="000000"/>
                </a:solidFill>
                <a:latin typeface="Arial" panose="020B0604020202020204" pitchFamily="34" charset="0"/>
                <a:cs typeface="Arial" panose="020B0604020202020204" pitchFamily="34" charset="0"/>
                <a:sym typeface="Wingdings" panose="05000000000000000000" pitchFamily="2" charset="2"/>
              </a:rPr>
              <a:t>Criteria gaan niet verder dan noodzakelijk</a:t>
            </a:r>
            <a:endPar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290513"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In deze context van selectieve distributie van luxeproducten is een verbod op verkoop via online marktplaatsen geoorloofd </a:t>
            </a:r>
          </a:p>
          <a:p>
            <a:pPr marL="290513" indent="-285750" eaLnBrk="0" hangingPunct="0"/>
            <a:r>
              <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rPr>
              <a:t>Geen doelbeperking</a:t>
            </a:r>
          </a:p>
          <a:p>
            <a:pPr marL="290513" indent="-285750" eaLnBrk="0" hangingPunct="0"/>
            <a:endPar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290513" indent="-285750" eaLnBrk="0" hangingPunct="0"/>
            <a:endParaRPr lang="nl-NL" sz="18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p:txBody>
      </p:sp>
      <p:sp>
        <p:nvSpPr>
          <p:cNvPr id="5" name="Tijdelijke aanduiding voor dianummer 4"/>
          <p:cNvSpPr>
            <a:spLocks noGrp="1"/>
          </p:cNvSpPr>
          <p:nvPr>
            <p:ph type="sldNum" sz="quarter" idx="12"/>
          </p:nvPr>
        </p:nvSpPr>
        <p:spPr/>
        <p:txBody>
          <a:bodyPr/>
          <a:lstStyle/>
          <a:p>
            <a:fld id="{E45BB751-80D0-6247-BA02-60582747485A}" type="slidenum">
              <a:rPr lang="nl-NL" noProof="0" smtClean="0"/>
              <a:pPr/>
              <a:t>43</a:t>
            </a:fld>
            <a:endParaRPr lang="nl-NL" noProof="0"/>
          </a:p>
        </p:txBody>
      </p:sp>
    </p:spTree>
    <p:extLst>
      <p:ext uri="{BB962C8B-B14F-4D97-AF65-F5344CB8AC3E}">
        <p14:creationId xmlns:p14="http://schemas.microsoft.com/office/powerpoint/2010/main" val="21959719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Non-concurrentiebeding</a:t>
            </a:r>
            <a:endParaRPr lang="nl-NL" altLang="nl-NL" sz="3200" dirty="0">
              <a:latin typeface="Arial" panose="020B0604020202020204" pitchFamily="34" charset="0"/>
              <a:cs typeface="Arial" panose="020B0604020202020204" pitchFamily="34" charset="0"/>
            </a:endParaRPr>
          </a:p>
        </p:txBody>
      </p:sp>
      <p:sp>
        <p:nvSpPr>
          <p:cNvPr id="89091" name="Rectangle 3"/>
          <p:cNvSpPr>
            <a:spLocks noGrp="1" noChangeArrowheads="1"/>
          </p:cNvSpPr>
          <p:nvPr>
            <p:ph type="body" idx="1"/>
          </p:nvPr>
        </p:nvSpPr>
        <p:spPr/>
        <p:txBody>
          <a:bodyPr>
            <a:normAutofit fontScale="25000" lnSpcReduction="20000"/>
          </a:bodyPr>
          <a:lstStyle/>
          <a:p>
            <a:pPr marL="266700" lvl="1" indent="-266700">
              <a:lnSpc>
                <a:spcPts val="3000"/>
              </a:lnSpc>
            </a:pPr>
            <a:r>
              <a:rPr lang="nl-NL" altLang="nl-NL" sz="7200" dirty="0" smtClean="0">
                <a:latin typeface="Arial" panose="020B0604020202020204" pitchFamily="34" charset="0"/>
                <a:cs typeface="Arial" panose="020B0604020202020204" pitchFamily="34" charset="0"/>
              </a:rPr>
              <a:t>Non-concurrentiebeding/exclusieve afname </a:t>
            </a:r>
            <a:r>
              <a:rPr lang="nl-NL" altLang="nl-NL" sz="7200" dirty="0" smtClean="0">
                <a:latin typeface="Arial" panose="020B0604020202020204" pitchFamily="34" charset="0"/>
                <a:cs typeface="Arial" panose="020B0604020202020204" pitchFamily="34" charset="0"/>
                <a:sym typeface="Wingdings" pitchFamily="2" charset="2"/>
              </a:rPr>
              <a:t>&gt;</a:t>
            </a:r>
            <a:r>
              <a:rPr lang="nl-NL" altLang="nl-NL" sz="7200" dirty="0" smtClean="0">
                <a:latin typeface="Arial" panose="020B0604020202020204" pitchFamily="34" charset="0"/>
                <a:cs typeface="Arial" panose="020B0604020202020204" pitchFamily="34" charset="0"/>
              </a:rPr>
              <a:t> </a:t>
            </a:r>
            <a:r>
              <a:rPr lang="nl-NL" altLang="nl-NL" sz="7200" dirty="0">
                <a:latin typeface="Arial" panose="020B0604020202020204" pitchFamily="34" charset="0"/>
                <a:cs typeface="Arial" panose="020B0604020202020204" pitchFamily="34" charset="0"/>
              </a:rPr>
              <a:t>5 jaar </a:t>
            </a:r>
            <a:r>
              <a:rPr lang="nl-NL" altLang="nl-NL" sz="7200" dirty="0" smtClean="0">
                <a:latin typeface="Arial" panose="020B0604020202020204" pitchFamily="34" charset="0"/>
                <a:cs typeface="Arial" panose="020B0604020202020204" pitchFamily="34" charset="0"/>
              </a:rPr>
              <a:t>niet vrijgesteld, </a:t>
            </a:r>
            <a:r>
              <a:rPr lang="nl-NL" altLang="nl-NL" sz="7200" dirty="0">
                <a:latin typeface="Arial" panose="020B0604020202020204" pitchFamily="34" charset="0"/>
                <a:cs typeface="Arial" panose="020B0604020202020204" pitchFamily="34" charset="0"/>
              </a:rPr>
              <a:t>behalve i.c.m. huur</a:t>
            </a:r>
          </a:p>
          <a:p>
            <a:pPr marL="542925" lvl="2" indent="-276225">
              <a:lnSpc>
                <a:spcPts val="3000"/>
              </a:lnSpc>
            </a:pPr>
            <a:r>
              <a:rPr lang="en-US" altLang="nl-NL" sz="6400" dirty="0" smtClean="0">
                <a:latin typeface="Arial" panose="020B0604020202020204" pitchFamily="34" charset="0"/>
                <a:cs typeface="Arial" panose="020B0604020202020204" pitchFamily="34" charset="0"/>
              </a:rPr>
              <a:t>(</a:t>
            </a:r>
            <a:r>
              <a:rPr lang="en-US" altLang="nl-NL" sz="6400" dirty="0" err="1" smtClean="0">
                <a:latin typeface="Arial" panose="020B0604020202020204" pitchFamily="34" charset="0"/>
                <a:cs typeface="Arial" panose="020B0604020202020204" pitchFamily="34" charset="0"/>
              </a:rPr>
              <a:t>Stilzwijgende</a:t>
            </a:r>
            <a:r>
              <a:rPr lang="en-US" altLang="nl-NL" sz="6400" dirty="0" smtClean="0">
                <a:latin typeface="Arial" panose="020B0604020202020204" pitchFamily="34" charset="0"/>
                <a:cs typeface="Arial" panose="020B0604020202020204" pitchFamily="34" charset="0"/>
              </a:rPr>
              <a:t>) </a:t>
            </a:r>
            <a:r>
              <a:rPr lang="en-US" altLang="nl-NL" sz="6400" dirty="0" err="1" smtClean="0">
                <a:latin typeface="Arial" panose="020B0604020202020204" pitchFamily="34" charset="0"/>
                <a:cs typeface="Arial" panose="020B0604020202020204" pitchFamily="34" charset="0"/>
              </a:rPr>
              <a:t>verlenging</a:t>
            </a:r>
            <a:r>
              <a:rPr lang="en-US" altLang="nl-NL" sz="6400" dirty="0" smtClean="0">
                <a:latin typeface="Arial" panose="020B0604020202020204" pitchFamily="34" charset="0"/>
                <a:cs typeface="Arial" panose="020B0604020202020204" pitchFamily="34" charset="0"/>
              </a:rPr>
              <a:t> = </a:t>
            </a:r>
            <a:r>
              <a:rPr lang="nl-NL" altLang="nl-NL" sz="6400" dirty="0" smtClean="0">
                <a:latin typeface="Arial" panose="020B0604020202020204" pitchFamily="34" charset="0"/>
                <a:cs typeface="Arial" panose="020B0604020202020204" pitchFamily="34" charset="0"/>
              </a:rPr>
              <a:t>onbepaalde tijd (dus niet vrijgesteld)</a:t>
            </a:r>
            <a:endParaRPr lang="nl-NL" altLang="nl-NL" sz="6400" dirty="0">
              <a:latin typeface="Arial" panose="020B0604020202020204" pitchFamily="34" charset="0"/>
              <a:cs typeface="Arial" panose="020B0604020202020204" pitchFamily="34" charset="0"/>
            </a:endParaRPr>
          </a:p>
          <a:p>
            <a:pPr marL="266700" lvl="1" indent="-266700">
              <a:lnSpc>
                <a:spcPts val="3000"/>
              </a:lnSpc>
            </a:pPr>
            <a:r>
              <a:rPr lang="nl-NL" altLang="nl-NL" sz="7200" dirty="0" smtClean="0">
                <a:latin typeface="Arial" panose="020B0604020202020204" pitchFamily="34" charset="0"/>
                <a:cs typeface="Arial" panose="020B0604020202020204" pitchFamily="34" charset="0"/>
              </a:rPr>
              <a:t>Post </a:t>
            </a:r>
            <a:r>
              <a:rPr lang="nl-NL" altLang="nl-NL" sz="7200" dirty="0">
                <a:latin typeface="Arial" panose="020B0604020202020204" pitchFamily="34" charset="0"/>
                <a:cs typeface="Arial" panose="020B0604020202020204" pitchFamily="34" charset="0"/>
              </a:rPr>
              <a:t>non-concurrentiebeding </a:t>
            </a:r>
            <a:r>
              <a:rPr lang="nl-NL" altLang="nl-NL" sz="7200" dirty="0" smtClean="0">
                <a:latin typeface="Arial" panose="020B0604020202020204" pitchFamily="34" charset="0"/>
                <a:cs typeface="Arial" panose="020B0604020202020204" pitchFamily="34" charset="0"/>
              </a:rPr>
              <a:t>niet vrijgesteld tenzij</a:t>
            </a:r>
            <a:endParaRPr lang="nl-NL" altLang="nl-NL" sz="7200" dirty="0">
              <a:latin typeface="Arial" panose="020B0604020202020204" pitchFamily="34" charset="0"/>
              <a:cs typeface="Arial" panose="020B0604020202020204" pitchFamily="34" charset="0"/>
            </a:endParaRPr>
          </a:p>
          <a:p>
            <a:pPr marL="542925" lvl="2" indent="-276225">
              <a:lnSpc>
                <a:spcPts val="3000"/>
              </a:lnSpc>
            </a:pPr>
            <a:r>
              <a:rPr lang="nl-NL" altLang="nl-NL" sz="6400" dirty="0">
                <a:latin typeface="Arial" panose="020B0604020202020204" pitchFamily="34" charset="0"/>
                <a:cs typeface="Arial" panose="020B0604020202020204" pitchFamily="34" charset="0"/>
              </a:rPr>
              <a:t>1 jaar (met uitzondering van </a:t>
            </a:r>
            <a:r>
              <a:rPr lang="nl-NL" altLang="nl-NL" sz="6400" dirty="0" smtClean="0">
                <a:latin typeface="Arial" panose="020B0604020202020204" pitchFamily="34" charset="0"/>
                <a:cs typeface="Arial" panose="020B0604020202020204" pitchFamily="34" charset="0"/>
              </a:rPr>
              <a:t>knowhow </a:t>
            </a:r>
            <a:r>
              <a:rPr lang="nl-NL" altLang="nl-NL" sz="6400" dirty="0">
                <a:latin typeface="Arial" panose="020B0604020202020204" pitchFamily="34" charset="0"/>
                <a:cs typeface="Arial" panose="020B0604020202020204" pitchFamily="34" charset="0"/>
              </a:rPr>
              <a:t>die niet tot het publieke domein behoort)</a:t>
            </a:r>
          </a:p>
          <a:p>
            <a:pPr marL="542925" lvl="2" indent="-276225">
              <a:lnSpc>
                <a:spcPts val="3000"/>
              </a:lnSpc>
            </a:pPr>
            <a:r>
              <a:rPr lang="nl-NL" altLang="nl-NL" sz="6400" dirty="0">
                <a:latin typeface="Arial" panose="020B0604020202020204" pitchFamily="34" charset="0"/>
                <a:cs typeface="Arial" panose="020B0604020202020204" pitchFamily="34" charset="0"/>
              </a:rPr>
              <a:t>onmisbaar voor bescherming </a:t>
            </a:r>
            <a:r>
              <a:rPr lang="nl-NL" altLang="nl-NL" sz="6400" dirty="0" smtClean="0">
                <a:latin typeface="Arial" panose="020B0604020202020204" pitchFamily="34" charset="0"/>
                <a:cs typeface="Arial" panose="020B0604020202020204" pitchFamily="34" charset="0"/>
              </a:rPr>
              <a:t>knowhow</a:t>
            </a:r>
            <a:endParaRPr lang="nl-NL" altLang="nl-NL" sz="6400" dirty="0">
              <a:latin typeface="Arial" panose="020B0604020202020204" pitchFamily="34" charset="0"/>
              <a:cs typeface="Arial" panose="020B0604020202020204" pitchFamily="34" charset="0"/>
            </a:endParaRPr>
          </a:p>
          <a:p>
            <a:pPr marL="542925" lvl="2" indent="-276225">
              <a:lnSpc>
                <a:spcPts val="3000"/>
              </a:lnSpc>
            </a:pPr>
            <a:r>
              <a:rPr lang="nl-NL" altLang="nl-NL" sz="6400" dirty="0">
                <a:latin typeface="Arial" panose="020B0604020202020204" pitchFamily="34" charset="0"/>
                <a:cs typeface="Arial" panose="020B0604020202020204" pitchFamily="34" charset="0"/>
              </a:rPr>
              <a:t>alleen voor concurrerende goederen</a:t>
            </a:r>
          </a:p>
          <a:p>
            <a:pPr marL="542925" lvl="2" indent="-276225">
              <a:lnSpc>
                <a:spcPts val="3000"/>
              </a:lnSpc>
            </a:pPr>
            <a:r>
              <a:rPr lang="nl-NL" altLang="nl-NL" sz="6400" dirty="0">
                <a:latin typeface="Arial" panose="020B0604020202020204" pitchFamily="34" charset="0"/>
                <a:cs typeface="Arial" panose="020B0604020202020204" pitchFamily="34" charset="0"/>
              </a:rPr>
              <a:t>beperkt tot vestiging </a:t>
            </a:r>
            <a:r>
              <a:rPr lang="nl-NL" altLang="nl-NL" sz="6400" dirty="0" smtClean="0">
                <a:latin typeface="Arial" panose="020B0604020202020204" pitchFamily="34" charset="0"/>
                <a:cs typeface="Arial" panose="020B0604020202020204" pitchFamily="34" charset="0"/>
              </a:rPr>
              <a:t>afnemer (veelal bij franchise)</a:t>
            </a:r>
            <a:endParaRPr lang="nl-NL" altLang="nl-NL" sz="6400" dirty="0">
              <a:latin typeface="Arial" panose="020B0604020202020204" pitchFamily="34" charset="0"/>
              <a:cs typeface="Arial" panose="020B0604020202020204" pitchFamily="34" charset="0"/>
              <a:sym typeface="Symbol" pitchFamily="18" charset="2"/>
            </a:endParaRPr>
          </a:p>
          <a:p>
            <a:pPr>
              <a:lnSpc>
                <a:spcPts val="3000"/>
              </a:lnSpc>
              <a:buClr>
                <a:srgbClr val="3366FF"/>
              </a:buClr>
            </a:pPr>
            <a:r>
              <a:rPr lang="en-US" altLang="nl-NL" sz="1600" dirty="0">
                <a:sym typeface="Symbol" pitchFamily="18" charset="2"/>
              </a:rPr>
              <a:t> </a:t>
            </a:r>
            <a:endParaRPr lang="nl-NL" altLang="nl-NL" sz="1600" dirty="0">
              <a:sym typeface="Symbol" pitchFamily="18" charset="2"/>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44</a:t>
            </a:fld>
            <a:endParaRPr lang="nl-NL" noProof="0"/>
          </a:p>
        </p:txBody>
      </p:sp>
    </p:spTree>
    <p:extLst>
      <p:ext uri="{BB962C8B-B14F-4D97-AF65-F5344CB8AC3E}">
        <p14:creationId xmlns:p14="http://schemas.microsoft.com/office/powerpoint/2010/main" val="31431489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a:bodyPr>
          <a:lstStyle/>
          <a:p>
            <a:pPr>
              <a:lnSpc>
                <a:spcPts val="4000"/>
              </a:lnSpc>
            </a:pPr>
            <a:r>
              <a:rPr lang="nl-NL" altLang="nl-NL" sz="3200" dirty="0">
                <a:latin typeface="Arial" panose="020B0604020202020204" pitchFamily="34" charset="0"/>
                <a:cs typeface="Arial" panose="020B0604020202020204" pitchFamily="34" charset="0"/>
              </a:rPr>
              <a:t>R</a:t>
            </a:r>
            <a:r>
              <a:rPr lang="nl-NL" altLang="nl-NL" sz="3200" dirty="0" smtClean="0">
                <a:latin typeface="Arial" panose="020B0604020202020204" pitchFamily="34" charset="0"/>
                <a:cs typeface="Arial" panose="020B0604020202020204" pitchFamily="34" charset="0"/>
              </a:rPr>
              <a:t>ecente rechtspraak (NL)</a:t>
            </a:r>
            <a:endParaRPr lang="nl-NL" altLang="nl-NL" sz="3200" dirty="0">
              <a:latin typeface="Arial" panose="020B0604020202020204" pitchFamily="34" charset="0"/>
              <a:cs typeface="Arial" panose="020B0604020202020204" pitchFamily="34" charset="0"/>
            </a:endParaRPr>
          </a:p>
        </p:txBody>
      </p:sp>
      <p:sp>
        <p:nvSpPr>
          <p:cNvPr id="89091" name="Rectangle 3"/>
          <p:cNvSpPr>
            <a:spLocks noGrp="1" noChangeArrowheads="1"/>
          </p:cNvSpPr>
          <p:nvPr>
            <p:ph type="body" idx="1"/>
          </p:nvPr>
        </p:nvSpPr>
        <p:spPr/>
        <p:txBody>
          <a:bodyPr>
            <a:normAutofit/>
          </a:bodyPr>
          <a:lstStyle/>
          <a:p>
            <a:pPr marL="266700" lvl="1" indent="-266700">
              <a:lnSpc>
                <a:spcPts val="3000"/>
              </a:lnSpc>
            </a:pPr>
            <a:r>
              <a:rPr lang="nl-NL" altLang="nl-NL" sz="1800" dirty="0" smtClean="0">
                <a:latin typeface="Arial" panose="020B0604020202020204" pitchFamily="34" charset="0"/>
                <a:cs typeface="Arial" panose="020B0604020202020204" pitchFamily="34" charset="0"/>
              </a:rPr>
              <a:t>Rb. Noord-Holland 24-02-16 (CZAV): nietige opzegging wegens strijd verbod verticale prijsbinding</a:t>
            </a:r>
          </a:p>
          <a:p>
            <a:pPr marL="266700" lvl="1" indent="-266700">
              <a:lnSpc>
                <a:spcPts val="3000"/>
              </a:lnSpc>
            </a:pPr>
            <a:r>
              <a:rPr lang="nl-NL" altLang="nl-NL" sz="1800" dirty="0" smtClean="0">
                <a:latin typeface="Arial" panose="020B0604020202020204" pitchFamily="34" charset="0"/>
                <a:cs typeface="Arial" panose="020B0604020202020204" pitchFamily="34" charset="0"/>
              </a:rPr>
              <a:t>Hof Den Haag 26-04-16 (Corfu/</a:t>
            </a:r>
            <a:r>
              <a:rPr lang="nl-NL" altLang="nl-NL" sz="1800" dirty="0" err="1" smtClean="0">
                <a:latin typeface="Arial" panose="020B0604020202020204" pitchFamily="34" charset="0"/>
                <a:cs typeface="Arial" panose="020B0604020202020204" pitchFamily="34" charset="0"/>
              </a:rPr>
              <a:t>Ypenburg</a:t>
            </a:r>
            <a:r>
              <a:rPr lang="nl-NL" altLang="nl-NL" sz="1800" dirty="0" smtClean="0">
                <a:latin typeface="Arial" panose="020B0604020202020204" pitchFamily="34" charset="0"/>
                <a:cs typeface="Arial" panose="020B0604020202020204" pitchFamily="34" charset="0"/>
              </a:rPr>
              <a:t>): branchebescherming geen strekkingsbeding</a:t>
            </a:r>
          </a:p>
          <a:p>
            <a:pPr marL="266700" lvl="1" indent="-266700">
              <a:lnSpc>
                <a:spcPts val="3000"/>
              </a:lnSpc>
            </a:pPr>
            <a:r>
              <a:rPr lang="nl-NL" altLang="nl-NL" sz="1800" dirty="0" smtClean="0">
                <a:latin typeface="Arial" panose="020B0604020202020204" pitchFamily="34" charset="0"/>
                <a:cs typeface="Arial" panose="020B0604020202020204" pitchFamily="34" charset="0"/>
              </a:rPr>
              <a:t>Rb. Oost Brabant 08-02-17 (</a:t>
            </a:r>
            <a:r>
              <a:rPr lang="nl-NL" altLang="nl-NL" sz="1800" dirty="0" err="1" smtClean="0">
                <a:latin typeface="Arial" panose="020B0604020202020204" pitchFamily="34" charset="0"/>
                <a:cs typeface="Arial" panose="020B0604020202020204" pitchFamily="34" charset="0"/>
              </a:rPr>
              <a:t>Warsteiner</a:t>
            </a:r>
            <a:r>
              <a:rPr lang="nl-NL" altLang="nl-NL" sz="1800" dirty="0" smtClean="0">
                <a:latin typeface="Arial" panose="020B0604020202020204" pitchFamily="34" charset="0"/>
                <a:cs typeface="Arial" panose="020B0604020202020204" pitchFamily="34" charset="0"/>
              </a:rPr>
              <a:t>): onvoldoende bewijs verboden afnamebeding</a:t>
            </a:r>
          </a:p>
          <a:p>
            <a:pPr marL="266700" lvl="1" indent="-266700">
              <a:lnSpc>
                <a:spcPts val="3000"/>
              </a:lnSpc>
            </a:pPr>
            <a:r>
              <a:rPr lang="nl-NL" altLang="nl-NL" sz="1800" dirty="0" smtClean="0">
                <a:latin typeface="Arial" panose="020B0604020202020204" pitchFamily="34" charset="0"/>
                <a:cs typeface="Arial" panose="020B0604020202020204" pitchFamily="34" charset="0"/>
              </a:rPr>
              <a:t>Rb. Noord-Holland 26-07-2017 (Prijsvrij): niet voldaan aan stel- en bewijsplicht t.a.v. onderling afgestemde feitelijke gedraging</a:t>
            </a:r>
          </a:p>
          <a:p>
            <a:pPr marL="266700" lvl="1" indent="-266700">
              <a:lnSpc>
                <a:spcPts val="3000"/>
              </a:lnSpc>
            </a:pPr>
            <a:endParaRPr lang="nl-NL" altLang="nl-NL" sz="1800" dirty="0" smtClean="0">
              <a:latin typeface="Arial" panose="020B0604020202020204" pitchFamily="34" charset="0"/>
              <a:cs typeface="Arial" panose="020B0604020202020204" pitchFamily="34" charset="0"/>
            </a:endParaRPr>
          </a:p>
          <a:p>
            <a:pPr lvl="1">
              <a:lnSpc>
                <a:spcPts val="3000"/>
              </a:lnSpc>
            </a:pPr>
            <a:endParaRPr lang="nl-NL" altLang="nl-NL" sz="2000" dirty="0">
              <a:latin typeface="Arial" panose="020B0604020202020204" pitchFamily="34" charset="0"/>
              <a:cs typeface="Arial" panose="020B0604020202020204" pitchFamily="34" charset="0"/>
            </a:endParaRPr>
          </a:p>
          <a:p>
            <a:pPr marL="0" indent="0">
              <a:lnSpc>
                <a:spcPts val="3000"/>
              </a:lnSpc>
              <a:buClr>
                <a:srgbClr val="3366FF"/>
              </a:buClr>
              <a:buNone/>
            </a:pPr>
            <a:endParaRPr lang="nl-NL" altLang="nl-NL" sz="1600" dirty="0">
              <a:sym typeface="Symbol" pitchFamily="18" charset="2"/>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45</a:t>
            </a:fld>
            <a:endParaRPr lang="nl-NL" noProof="0"/>
          </a:p>
        </p:txBody>
      </p:sp>
    </p:spTree>
    <p:extLst>
      <p:ext uri="{BB962C8B-B14F-4D97-AF65-F5344CB8AC3E}">
        <p14:creationId xmlns:p14="http://schemas.microsoft.com/office/powerpoint/2010/main" val="25317934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962026"/>
            <a:ext cx="9143999" cy="5895974"/>
          </a:xfrm>
        </p:spPr>
      </p:pic>
      <p:sp>
        <p:nvSpPr>
          <p:cNvPr id="2" name="Titel 1"/>
          <p:cNvSpPr>
            <a:spLocks noGrp="1"/>
          </p:cNvSpPr>
          <p:nvPr>
            <p:ph type="title"/>
          </p:nvPr>
        </p:nvSpPr>
        <p:spPr/>
        <p:txBody>
          <a:bodyPr>
            <a:normAutofit/>
          </a:bodyPr>
          <a:lstStyle/>
          <a:p>
            <a:r>
              <a:rPr lang="nl-NL" sz="3200" dirty="0" smtClean="0">
                <a:latin typeface="Arial" panose="020B0604020202020204" pitchFamily="34" charset="0"/>
                <a:cs typeface="Arial" panose="020B0604020202020204" pitchFamily="34" charset="0"/>
              </a:rPr>
              <a:t>Misbruik machtspositie</a:t>
            </a:r>
            <a:endParaRPr lang="nl-NL" sz="3200" dirty="0">
              <a:latin typeface="Arial" panose="020B0604020202020204" pitchFamily="34" charset="0"/>
              <a:cs typeface="Arial" panose="020B0604020202020204" pitchFamily="34" charset="0"/>
            </a:endParaRPr>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46</a:t>
            </a:fld>
            <a:endParaRPr lang="nl-NL" noProof="0"/>
          </a:p>
        </p:txBody>
      </p:sp>
    </p:spTree>
    <p:extLst>
      <p:ext uri="{BB962C8B-B14F-4D97-AF65-F5344CB8AC3E}">
        <p14:creationId xmlns:p14="http://schemas.microsoft.com/office/powerpoint/2010/main" val="35666079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altLang="nl-NL" sz="3200" dirty="0" smtClean="0">
                <a:latin typeface="Arial" panose="020B0604020202020204" pitchFamily="34" charset="0"/>
                <a:cs typeface="Arial" panose="020B0604020202020204" pitchFamily="34" charset="0"/>
              </a:rPr>
              <a:t>Inleiding</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normAutofit/>
          </a:bodyPr>
          <a:lstStyle/>
          <a:p>
            <a:pPr marL="0" indent="0">
              <a:lnSpc>
                <a:spcPts val="3000"/>
              </a:lnSpc>
              <a:buNone/>
            </a:pPr>
            <a:r>
              <a:rPr lang="nl-NL" altLang="nl-NL" sz="1800" dirty="0" smtClean="0">
                <a:latin typeface="Arial" panose="020B0604020202020204" pitchFamily="34" charset="0"/>
                <a:cs typeface="Arial" panose="020B0604020202020204" pitchFamily="34" charset="0"/>
              </a:rPr>
              <a:t>“</a:t>
            </a:r>
            <a:r>
              <a:rPr lang="nl-NL" altLang="nl-NL" sz="1800" dirty="0">
                <a:latin typeface="Arial" panose="020B0604020202020204" pitchFamily="34" charset="0"/>
                <a:cs typeface="Arial" panose="020B0604020202020204" pitchFamily="34" charset="0"/>
              </a:rPr>
              <a:t>Het is ondernemingen verboden misbruik te maken van een economische machtspositie</a:t>
            </a:r>
            <a:r>
              <a:rPr lang="nl-NL" altLang="nl-NL" sz="1800" dirty="0" smtClean="0">
                <a:latin typeface="Arial" panose="020B0604020202020204" pitchFamily="34" charset="0"/>
                <a:cs typeface="Arial" panose="020B0604020202020204" pitchFamily="34" charset="0"/>
              </a:rPr>
              <a:t>” (art. 24 Mw / 102 VWEU)</a:t>
            </a:r>
            <a:endParaRPr lang="nl-NL" altLang="nl-NL" sz="1800" dirty="0">
              <a:latin typeface="Arial" panose="020B0604020202020204" pitchFamily="34" charset="0"/>
              <a:cs typeface="Arial" panose="020B0604020202020204" pitchFamily="34" charset="0"/>
            </a:endParaRPr>
          </a:p>
          <a:p>
            <a:pPr>
              <a:lnSpc>
                <a:spcPts val="3000"/>
              </a:lnSpc>
            </a:pPr>
            <a:endParaRPr lang="nl-NL" altLang="nl-NL" sz="1600" dirty="0">
              <a:latin typeface="Arial" panose="020B0604020202020204" pitchFamily="34" charset="0"/>
              <a:cs typeface="Arial" panose="020B0604020202020204" pitchFamily="34" charset="0"/>
            </a:endParaRPr>
          </a:p>
          <a:p>
            <a:pPr>
              <a:lnSpc>
                <a:spcPts val="3000"/>
              </a:lnSpc>
            </a:pPr>
            <a:r>
              <a:rPr lang="nl-NL" altLang="nl-NL" sz="1800" dirty="0">
                <a:latin typeface="Arial" panose="020B0604020202020204" pitchFamily="34" charset="0"/>
                <a:cs typeface="Arial" panose="020B0604020202020204" pitchFamily="34" charset="0"/>
              </a:rPr>
              <a:t>Kernelementen</a:t>
            </a:r>
          </a:p>
          <a:p>
            <a:pPr lvl="1">
              <a:lnSpc>
                <a:spcPts val="3000"/>
              </a:lnSpc>
            </a:pPr>
            <a:r>
              <a:rPr lang="nl-NL" altLang="nl-NL" sz="1800" dirty="0">
                <a:latin typeface="Arial" panose="020B0604020202020204" pitchFamily="34" charset="0"/>
                <a:cs typeface="Arial" panose="020B0604020202020204" pitchFamily="34" charset="0"/>
              </a:rPr>
              <a:t>Machtspositie</a:t>
            </a:r>
          </a:p>
          <a:p>
            <a:pPr lvl="1">
              <a:lnSpc>
                <a:spcPts val="3000"/>
              </a:lnSpc>
            </a:pPr>
            <a:r>
              <a:rPr lang="nl-NL" altLang="nl-NL" sz="1800" dirty="0">
                <a:latin typeface="Arial" panose="020B0604020202020204" pitchFamily="34" charset="0"/>
                <a:cs typeface="Arial" panose="020B0604020202020204" pitchFamily="34" charset="0"/>
              </a:rPr>
              <a:t>Onderneming</a:t>
            </a:r>
          </a:p>
          <a:p>
            <a:pPr lvl="1">
              <a:lnSpc>
                <a:spcPts val="3000"/>
              </a:lnSpc>
            </a:pPr>
            <a:r>
              <a:rPr lang="nl-NL" altLang="nl-NL" sz="1800" dirty="0">
                <a:latin typeface="Arial" panose="020B0604020202020204" pitchFamily="34" charset="0"/>
                <a:cs typeface="Arial" panose="020B0604020202020204" pitchFamily="34" charset="0"/>
              </a:rPr>
              <a:t>Misbruik</a:t>
            </a:r>
          </a:p>
        </p:txBody>
      </p:sp>
      <p:sp>
        <p:nvSpPr>
          <p:cNvPr id="5" name="Tijdelijke aanduiding voor dianummer 4"/>
          <p:cNvSpPr>
            <a:spLocks noGrp="1"/>
          </p:cNvSpPr>
          <p:nvPr>
            <p:ph type="sldNum" sz="quarter" idx="12"/>
          </p:nvPr>
        </p:nvSpPr>
        <p:spPr/>
        <p:txBody>
          <a:bodyPr/>
          <a:lstStyle/>
          <a:p>
            <a:fld id="{E45BB751-80D0-6247-BA02-60582747485A}" type="slidenum">
              <a:rPr lang="nl-NL" noProof="0" smtClean="0"/>
              <a:pPr/>
              <a:t>47</a:t>
            </a:fld>
            <a:endParaRPr lang="nl-NL" noProof="0"/>
          </a:p>
        </p:txBody>
      </p:sp>
    </p:spTree>
    <p:extLst>
      <p:ext uri="{BB962C8B-B14F-4D97-AF65-F5344CB8AC3E}">
        <p14:creationId xmlns:p14="http://schemas.microsoft.com/office/powerpoint/2010/main" val="18159442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altLang="nl-NL" sz="3200" dirty="0" smtClean="0">
                <a:latin typeface="Arial" panose="020B0604020202020204" pitchFamily="34" charset="0"/>
                <a:cs typeface="Arial" panose="020B0604020202020204" pitchFamily="34" charset="0"/>
              </a:rPr>
              <a:t>Wanneer sprake </a:t>
            </a:r>
            <a:r>
              <a:rPr lang="nl-NL" altLang="nl-NL" sz="3200" dirty="0">
                <a:latin typeface="Arial" panose="020B0604020202020204" pitchFamily="34" charset="0"/>
                <a:cs typeface="Arial" panose="020B0604020202020204" pitchFamily="34" charset="0"/>
              </a:rPr>
              <a:t>van </a:t>
            </a:r>
            <a:r>
              <a:rPr lang="nl-NL" altLang="nl-NL" sz="3200" dirty="0" smtClean="0">
                <a:latin typeface="Arial" panose="020B0604020202020204" pitchFamily="34" charset="0"/>
                <a:cs typeface="Arial" panose="020B0604020202020204" pitchFamily="34" charset="0"/>
              </a:rPr>
              <a:t>machtspositie?</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normAutofit/>
          </a:bodyPr>
          <a:lstStyle/>
          <a:p>
            <a:pPr marL="0" indent="0">
              <a:lnSpc>
                <a:spcPts val="3000"/>
              </a:lnSpc>
              <a:buNone/>
            </a:pPr>
            <a:r>
              <a:rPr lang="nl-NL" altLang="nl-NL" sz="1800" dirty="0">
                <a:latin typeface="Arial" panose="020B0604020202020204" pitchFamily="34" charset="0"/>
                <a:cs typeface="Arial" panose="020B0604020202020204" pitchFamily="34" charset="0"/>
              </a:rPr>
              <a:t>Machtspositie = onafhankelijk marktgedrag</a:t>
            </a:r>
          </a:p>
          <a:p>
            <a:pPr>
              <a:lnSpc>
                <a:spcPts val="3000"/>
              </a:lnSpc>
            </a:pPr>
            <a:endParaRPr lang="nl-NL" altLang="nl-NL" sz="1800" dirty="0"/>
          </a:p>
          <a:p>
            <a:pPr marL="266700" indent="-266700" eaLnBrk="0" hangingPunct="0">
              <a:tabLst>
                <a:tab pos="192088" algn="l"/>
                <a:tab pos="447675" algn="l"/>
                <a:tab pos="762000" algn="l"/>
                <a:tab pos="1143000" algn="l"/>
              </a:tabLst>
            </a:pPr>
            <a:endParaRPr lang="nl-NL" sz="1800" dirty="0">
              <a:latin typeface="Arial" panose="020B0604020202020204" pitchFamily="34" charset="0"/>
              <a:cs typeface="Arial" panose="020B0604020202020204" pitchFamily="34" charset="0"/>
              <a:sym typeface="Symbol" pitchFamily="18" charset="2"/>
            </a:endParaRPr>
          </a:p>
        </p:txBody>
      </p:sp>
      <p:sp>
        <p:nvSpPr>
          <p:cNvPr id="6" name="Rectangle 4"/>
          <p:cNvSpPr>
            <a:spLocks noChangeArrowheads="1"/>
          </p:cNvSpPr>
          <p:nvPr/>
        </p:nvSpPr>
        <p:spPr bwMode="auto">
          <a:xfrm>
            <a:off x="486585" y="2708275"/>
            <a:ext cx="863600" cy="1512888"/>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nl-NL" altLang="nl-NL"/>
          </a:p>
        </p:txBody>
      </p:sp>
      <p:sp>
        <p:nvSpPr>
          <p:cNvPr id="7" name="Rectangle 5"/>
          <p:cNvSpPr>
            <a:spLocks noChangeArrowheads="1"/>
          </p:cNvSpPr>
          <p:nvPr/>
        </p:nvSpPr>
        <p:spPr bwMode="auto">
          <a:xfrm>
            <a:off x="486585" y="4652963"/>
            <a:ext cx="863600" cy="1081087"/>
          </a:xfrm>
          <a:prstGeom prst="rect">
            <a:avLst/>
          </a:prstGeom>
          <a:solidFill>
            <a:schemeClr val="accent3">
              <a:lumMod val="75000"/>
            </a:schemeClr>
          </a:solidFill>
          <a:ln>
            <a:noFill/>
          </a:ln>
          <a:effectLst/>
          <a:extLst/>
        </p:spPr>
        <p:txBody>
          <a:bodyPr wrap="none" anchor="ctr"/>
          <a:lstStyle/>
          <a:p>
            <a:pPr algn="ctr"/>
            <a:endParaRPr lang="nl-NL" altLang="nl-NL"/>
          </a:p>
        </p:txBody>
      </p:sp>
      <p:sp>
        <p:nvSpPr>
          <p:cNvPr id="8" name="Rectangle 6"/>
          <p:cNvSpPr>
            <a:spLocks noChangeArrowheads="1"/>
          </p:cNvSpPr>
          <p:nvPr/>
        </p:nvSpPr>
        <p:spPr bwMode="auto">
          <a:xfrm>
            <a:off x="486585" y="4221163"/>
            <a:ext cx="863600" cy="43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nl-NL" altLang="nl-NL"/>
          </a:p>
        </p:txBody>
      </p:sp>
      <p:sp>
        <p:nvSpPr>
          <p:cNvPr id="9" name="AutoShape 7"/>
          <p:cNvSpPr>
            <a:spLocks noChangeArrowheads="1"/>
          </p:cNvSpPr>
          <p:nvPr/>
        </p:nvSpPr>
        <p:spPr bwMode="auto">
          <a:xfrm>
            <a:off x="1818498" y="3357563"/>
            <a:ext cx="647700" cy="215900"/>
          </a:xfrm>
          <a:prstGeom prst="rightArrow">
            <a:avLst>
              <a:gd name="adj1" fmla="val 50000"/>
              <a:gd name="adj2" fmla="val 75000"/>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nl-NL" altLang="nl-NL"/>
          </a:p>
        </p:txBody>
      </p:sp>
      <p:sp>
        <p:nvSpPr>
          <p:cNvPr id="10" name="AutoShape 8"/>
          <p:cNvSpPr>
            <a:spLocks noChangeArrowheads="1"/>
          </p:cNvSpPr>
          <p:nvPr/>
        </p:nvSpPr>
        <p:spPr bwMode="auto">
          <a:xfrm>
            <a:off x="1818498" y="4329113"/>
            <a:ext cx="647700" cy="215900"/>
          </a:xfrm>
          <a:prstGeom prst="rightArrow">
            <a:avLst>
              <a:gd name="adj1" fmla="val 50000"/>
              <a:gd name="adj2" fmla="val 75000"/>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nl-NL" altLang="nl-NL"/>
          </a:p>
        </p:txBody>
      </p:sp>
      <p:sp>
        <p:nvSpPr>
          <p:cNvPr id="11" name="AutoShape 9"/>
          <p:cNvSpPr>
            <a:spLocks noChangeArrowheads="1"/>
          </p:cNvSpPr>
          <p:nvPr/>
        </p:nvSpPr>
        <p:spPr bwMode="auto">
          <a:xfrm>
            <a:off x="1818498" y="5084763"/>
            <a:ext cx="647700" cy="215900"/>
          </a:xfrm>
          <a:prstGeom prst="rightArrow">
            <a:avLst>
              <a:gd name="adj1" fmla="val 50000"/>
              <a:gd name="adj2" fmla="val 75000"/>
            </a:avLst>
          </a:prstGeom>
          <a:solidFill>
            <a:schemeClr val="accent3">
              <a:lumMod val="75000"/>
            </a:schemeClr>
          </a:solidFill>
          <a:ln>
            <a:noFill/>
          </a:ln>
          <a:effectLst/>
          <a:extLst/>
        </p:spPr>
        <p:txBody>
          <a:bodyPr wrap="none" anchor="ctr"/>
          <a:lstStyle/>
          <a:p>
            <a:pPr algn="ctr"/>
            <a:endParaRPr lang="nl-NL" altLang="nl-NL"/>
          </a:p>
        </p:txBody>
      </p:sp>
      <p:sp>
        <p:nvSpPr>
          <p:cNvPr id="12" name="Text Box 10"/>
          <p:cNvSpPr txBox="1">
            <a:spLocks noChangeArrowheads="1"/>
          </p:cNvSpPr>
          <p:nvPr/>
        </p:nvSpPr>
        <p:spPr bwMode="auto">
          <a:xfrm>
            <a:off x="2934510" y="3297238"/>
            <a:ext cx="429316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l-NL" altLang="nl-NL" sz="1600" dirty="0">
                <a:latin typeface="Arial" panose="020B0604020202020204" pitchFamily="34" charset="0"/>
                <a:cs typeface="Arial" panose="020B0604020202020204" pitchFamily="34" charset="0"/>
              </a:rPr>
              <a:t>&gt; 50% machtspositie behoudens tegenbewijs</a:t>
            </a:r>
          </a:p>
        </p:txBody>
      </p:sp>
      <p:sp>
        <p:nvSpPr>
          <p:cNvPr id="13" name="Text Box 11"/>
          <p:cNvSpPr txBox="1">
            <a:spLocks noChangeArrowheads="1"/>
          </p:cNvSpPr>
          <p:nvPr/>
        </p:nvSpPr>
        <p:spPr bwMode="auto">
          <a:xfrm>
            <a:off x="2934510" y="4268788"/>
            <a:ext cx="401744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l-NL" altLang="nl-NL" sz="1600" dirty="0">
                <a:latin typeface="Arial" panose="020B0604020202020204" pitchFamily="34" charset="0"/>
                <a:cs typeface="Arial" panose="020B0604020202020204" pitchFamily="34" charset="0"/>
              </a:rPr>
              <a:t>&gt; 40% machtspositie bij aanvullend bewijs</a:t>
            </a:r>
          </a:p>
        </p:txBody>
      </p:sp>
      <p:sp>
        <p:nvSpPr>
          <p:cNvPr id="14" name="Text Box 12"/>
          <p:cNvSpPr txBox="1">
            <a:spLocks noChangeArrowheads="1"/>
          </p:cNvSpPr>
          <p:nvPr/>
        </p:nvSpPr>
        <p:spPr bwMode="auto">
          <a:xfrm>
            <a:off x="2934510" y="5026025"/>
            <a:ext cx="259718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l-NL" altLang="nl-NL" sz="1600" dirty="0">
                <a:latin typeface="Arial" panose="020B0604020202020204" pitchFamily="34" charset="0"/>
                <a:cs typeface="Arial" panose="020B0604020202020204" pitchFamily="34" charset="0"/>
              </a:rPr>
              <a:t>&lt; 40% geen machtspositie</a:t>
            </a:r>
          </a:p>
        </p:txBody>
      </p:sp>
      <p:sp>
        <p:nvSpPr>
          <p:cNvPr id="5" name="Tijdelijke aanduiding voor dianummer 4"/>
          <p:cNvSpPr>
            <a:spLocks noGrp="1"/>
          </p:cNvSpPr>
          <p:nvPr>
            <p:ph type="sldNum" sz="quarter" idx="12"/>
          </p:nvPr>
        </p:nvSpPr>
        <p:spPr/>
        <p:txBody>
          <a:bodyPr/>
          <a:lstStyle/>
          <a:p>
            <a:fld id="{E45BB751-80D0-6247-BA02-60582747485A}" type="slidenum">
              <a:rPr lang="nl-NL" noProof="0" smtClean="0"/>
              <a:pPr/>
              <a:t>48</a:t>
            </a:fld>
            <a:endParaRPr lang="nl-NL" noProof="0"/>
          </a:p>
        </p:txBody>
      </p:sp>
    </p:spTree>
    <p:extLst>
      <p:ext uri="{BB962C8B-B14F-4D97-AF65-F5344CB8AC3E}">
        <p14:creationId xmlns:p14="http://schemas.microsoft.com/office/powerpoint/2010/main" val="350959876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altLang="nl-NL" sz="3200" dirty="0" smtClean="0">
                <a:latin typeface="Arial" panose="020B0604020202020204" pitchFamily="34" charset="0"/>
                <a:cs typeface="Arial" panose="020B0604020202020204" pitchFamily="34" charset="0"/>
              </a:rPr>
              <a:t>Wanneer </a:t>
            </a:r>
            <a:r>
              <a:rPr lang="nl-NL" altLang="nl-NL" sz="3200" dirty="0">
                <a:latin typeface="Arial" panose="020B0604020202020204" pitchFamily="34" charset="0"/>
                <a:cs typeface="Arial" panose="020B0604020202020204" pitchFamily="34" charset="0"/>
              </a:rPr>
              <a:t>is sprake van </a:t>
            </a:r>
            <a:r>
              <a:rPr lang="nl-NL" altLang="nl-NL" sz="3200" dirty="0" smtClean="0">
                <a:latin typeface="Arial" panose="020B0604020202020204" pitchFamily="34" charset="0"/>
                <a:cs typeface="Arial" panose="020B0604020202020204" pitchFamily="34" charset="0"/>
              </a:rPr>
              <a:t>misbruik?</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normAutofit/>
          </a:bodyPr>
          <a:lstStyle/>
          <a:p>
            <a:pPr>
              <a:lnSpc>
                <a:spcPts val="3000"/>
              </a:lnSpc>
            </a:pPr>
            <a:r>
              <a:rPr lang="nl-NL" altLang="nl-NL" sz="1800" dirty="0">
                <a:latin typeface="Arial" panose="020B0604020202020204" pitchFamily="34" charset="0"/>
                <a:cs typeface="Arial" panose="020B0604020202020204" pitchFamily="34" charset="0"/>
              </a:rPr>
              <a:t>Hebben dominante positie op markt niet verboden, misbruik maken wel</a:t>
            </a:r>
          </a:p>
          <a:p>
            <a:pPr lvl="1">
              <a:lnSpc>
                <a:spcPts val="3000"/>
              </a:lnSpc>
            </a:pPr>
            <a:r>
              <a:rPr lang="nl-NL" altLang="nl-NL" sz="1600" dirty="0">
                <a:latin typeface="Arial" panose="020B0604020202020204" pitchFamily="34" charset="0"/>
                <a:cs typeface="Arial" panose="020B0604020202020204" pitchFamily="34" charset="0"/>
              </a:rPr>
              <a:t>Hoge prijzen</a:t>
            </a:r>
          </a:p>
          <a:p>
            <a:pPr lvl="1">
              <a:lnSpc>
                <a:spcPts val="3000"/>
              </a:lnSpc>
            </a:pPr>
            <a:r>
              <a:rPr lang="nl-NL" altLang="nl-NL" sz="1600" dirty="0">
                <a:latin typeface="Arial" panose="020B0604020202020204" pitchFamily="34" charset="0"/>
                <a:cs typeface="Arial" panose="020B0604020202020204" pitchFamily="34" charset="0"/>
              </a:rPr>
              <a:t>Lage prijzen</a:t>
            </a:r>
          </a:p>
          <a:p>
            <a:pPr lvl="1">
              <a:lnSpc>
                <a:spcPts val="3000"/>
              </a:lnSpc>
            </a:pPr>
            <a:r>
              <a:rPr lang="nl-NL" altLang="nl-NL" sz="1600" dirty="0">
                <a:latin typeface="Arial" panose="020B0604020202020204" pitchFamily="34" charset="0"/>
                <a:cs typeface="Arial" panose="020B0604020202020204" pitchFamily="34" charset="0"/>
              </a:rPr>
              <a:t>Leveringsweigering</a:t>
            </a:r>
          </a:p>
          <a:p>
            <a:pPr lvl="1">
              <a:lnSpc>
                <a:spcPts val="3000"/>
              </a:lnSpc>
            </a:pPr>
            <a:r>
              <a:rPr lang="nl-NL" altLang="nl-NL" sz="1600" dirty="0">
                <a:latin typeface="Arial" panose="020B0604020202020204" pitchFamily="34" charset="0"/>
                <a:cs typeface="Arial" panose="020B0604020202020204" pitchFamily="34" charset="0"/>
              </a:rPr>
              <a:t>Loyaliteitskortingen</a:t>
            </a:r>
          </a:p>
          <a:p>
            <a:pPr lvl="1">
              <a:lnSpc>
                <a:spcPts val="3000"/>
              </a:lnSpc>
            </a:pPr>
            <a:r>
              <a:rPr lang="nl-NL" altLang="nl-NL" sz="1600" dirty="0">
                <a:latin typeface="Arial" panose="020B0604020202020204" pitchFamily="34" charset="0"/>
                <a:cs typeface="Arial" panose="020B0604020202020204" pitchFamily="34" charset="0"/>
              </a:rPr>
              <a:t>Koppelverkoop</a:t>
            </a:r>
          </a:p>
          <a:p>
            <a:pPr lvl="1">
              <a:lnSpc>
                <a:spcPts val="3000"/>
              </a:lnSpc>
            </a:pPr>
            <a:r>
              <a:rPr lang="nl-NL" altLang="nl-NL" sz="1600" dirty="0">
                <a:latin typeface="Arial" panose="020B0604020202020204" pitchFamily="34" charset="0"/>
                <a:cs typeface="Arial" panose="020B0604020202020204" pitchFamily="34" charset="0"/>
              </a:rPr>
              <a:t>Discriminatie</a:t>
            </a:r>
          </a:p>
          <a:p>
            <a:pPr>
              <a:lnSpc>
                <a:spcPts val="3000"/>
              </a:lnSpc>
            </a:pPr>
            <a:endParaRPr lang="nl-NL" altLang="nl-NL" sz="1600" dirty="0"/>
          </a:p>
        </p:txBody>
      </p:sp>
      <p:sp>
        <p:nvSpPr>
          <p:cNvPr id="5" name="Tijdelijke aanduiding voor dianummer 4"/>
          <p:cNvSpPr>
            <a:spLocks noGrp="1"/>
          </p:cNvSpPr>
          <p:nvPr>
            <p:ph type="sldNum" sz="quarter" idx="12"/>
          </p:nvPr>
        </p:nvSpPr>
        <p:spPr/>
        <p:txBody>
          <a:bodyPr/>
          <a:lstStyle/>
          <a:p>
            <a:fld id="{E45BB751-80D0-6247-BA02-60582747485A}" type="slidenum">
              <a:rPr lang="nl-NL" noProof="0" smtClean="0"/>
              <a:pPr/>
              <a:t>49</a:t>
            </a:fld>
            <a:endParaRPr lang="nl-NL" noProof="0"/>
          </a:p>
        </p:txBody>
      </p:sp>
    </p:spTree>
    <p:extLst>
      <p:ext uri="{BB962C8B-B14F-4D97-AF65-F5344CB8AC3E}">
        <p14:creationId xmlns:p14="http://schemas.microsoft.com/office/powerpoint/2010/main" val="304023688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Recent besluit NS</a:t>
            </a:r>
            <a:endParaRPr lang="nl-NL" altLang="nl-NL" sz="3200" dirty="0">
              <a:latin typeface="Arial" panose="020B0604020202020204" pitchFamily="34" charset="0"/>
              <a:cs typeface="Arial" panose="020B0604020202020204" pitchFamily="34" charset="0"/>
            </a:endParaRPr>
          </a:p>
        </p:txBody>
      </p:sp>
      <p:sp>
        <p:nvSpPr>
          <p:cNvPr id="89091" name="Rectangle 3"/>
          <p:cNvSpPr>
            <a:spLocks noGrp="1" noChangeArrowheads="1"/>
          </p:cNvSpPr>
          <p:nvPr>
            <p:ph type="body" idx="1"/>
          </p:nvPr>
        </p:nvSpPr>
        <p:spPr/>
        <p:txBody>
          <a:bodyPr>
            <a:normAutofit/>
          </a:bodyPr>
          <a:lstStyle/>
          <a:p>
            <a:pPr marL="266700" lvl="1" indent="-266700">
              <a:lnSpc>
                <a:spcPts val="3000"/>
              </a:lnSpc>
            </a:pPr>
            <a:r>
              <a:rPr lang="nl-NL" altLang="nl-NL" sz="1900" dirty="0" smtClean="0">
                <a:latin typeface="Arial" panose="020B0604020202020204" pitchFamily="34" charset="0"/>
                <a:cs typeface="Arial" panose="020B0604020202020204" pitchFamily="34" charset="0"/>
              </a:rPr>
              <a:t>ACM legt boete van EUR 40.950.000 op aan NS wegens misbruik machtspositie</a:t>
            </a:r>
          </a:p>
          <a:p>
            <a:pPr marL="266700" lvl="1" indent="-266700">
              <a:lnSpc>
                <a:spcPts val="3000"/>
              </a:lnSpc>
            </a:pPr>
            <a:r>
              <a:rPr lang="nl-NL" altLang="nl-NL" sz="1900" dirty="0" smtClean="0">
                <a:latin typeface="Arial" panose="020B0604020202020204" pitchFamily="34" charset="0"/>
                <a:cs typeface="Arial" panose="020B0604020202020204" pitchFamily="34" charset="0"/>
              </a:rPr>
              <a:t>Relevante markt is exploitatierecht van de HRN-concessie</a:t>
            </a:r>
          </a:p>
          <a:p>
            <a:pPr marL="266700" lvl="1" indent="-266700">
              <a:lnSpc>
                <a:spcPts val="3000"/>
              </a:lnSpc>
            </a:pPr>
            <a:r>
              <a:rPr lang="nl-NL" altLang="nl-NL" sz="1900" dirty="0" smtClean="0">
                <a:latin typeface="Arial" panose="020B0604020202020204" pitchFamily="34" charset="0"/>
                <a:cs typeface="Arial" panose="020B0604020202020204" pitchFamily="34" charset="0"/>
              </a:rPr>
              <a:t>Machtspositie NS op deze markt</a:t>
            </a:r>
          </a:p>
          <a:p>
            <a:pPr marL="266700" lvl="1" indent="-266700">
              <a:lnSpc>
                <a:spcPts val="3000"/>
              </a:lnSpc>
            </a:pPr>
            <a:r>
              <a:rPr lang="nl-NL" altLang="nl-NL" sz="1900" dirty="0" smtClean="0">
                <a:latin typeface="Arial" panose="020B0604020202020204" pitchFamily="34" charset="0"/>
                <a:cs typeface="Arial" panose="020B0604020202020204" pitchFamily="34" charset="0"/>
              </a:rPr>
              <a:t>Verband tussen HRN en regionaal vervoer</a:t>
            </a:r>
          </a:p>
          <a:p>
            <a:pPr marL="538163" lvl="2" indent="-266700">
              <a:lnSpc>
                <a:spcPts val="3000"/>
              </a:lnSpc>
            </a:pPr>
            <a:r>
              <a:rPr lang="nl-NL" altLang="nl-NL" sz="1900" dirty="0" smtClean="0">
                <a:latin typeface="Arial" panose="020B0604020202020204" pitchFamily="34" charset="0"/>
                <a:cs typeface="Arial" panose="020B0604020202020204" pitchFamily="34" charset="0"/>
              </a:rPr>
              <a:t>Samenloop tussen aanbieders op HRN vanwege regionale concessies</a:t>
            </a:r>
          </a:p>
          <a:p>
            <a:pPr marL="538163" lvl="2" indent="-266700">
              <a:lnSpc>
                <a:spcPts val="3000"/>
              </a:lnSpc>
            </a:pPr>
            <a:r>
              <a:rPr lang="nl-NL" altLang="nl-NL" sz="1900" dirty="0">
                <a:latin typeface="Arial" panose="020B0604020202020204" pitchFamily="34" charset="0"/>
                <a:cs typeface="Arial" panose="020B0604020202020204" pitchFamily="34" charset="0"/>
              </a:rPr>
              <a:t>M</a:t>
            </a:r>
            <a:r>
              <a:rPr lang="nl-NL" altLang="nl-NL" sz="1900" dirty="0" smtClean="0">
                <a:latin typeface="Arial" panose="020B0604020202020204" pitchFamily="34" charset="0"/>
                <a:cs typeface="Arial" panose="020B0604020202020204" pitchFamily="34" charset="0"/>
              </a:rPr>
              <a:t>isbruik vindt plaats op een andere markt dan </a:t>
            </a:r>
            <a:r>
              <a:rPr lang="nl-NL" altLang="nl-NL" sz="1900" dirty="0" err="1" smtClean="0">
                <a:latin typeface="Arial" panose="020B0604020202020204" pitchFamily="34" charset="0"/>
                <a:cs typeface="Arial" panose="020B0604020202020204" pitchFamily="34" charset="0"/>
              </a:rPr>
              <a:t>emp</a:t>
            </a:r>
            <a:endParaRPr lang="nl-NL" altLang="nl-NL" sz="1900" dirty="0" smtClean="0">
              <a:latin typeface="Arial" panose="020B0604020202020204" pitchFamily="34" charset="0"/>
              <a:cs typeface="Arial" panose="020B0604020202020204" pitchFamily="34" charset="0"/>
            </a:endParaRPr>
          </a:p>
          <a:p>
            <a:pPr marL="266700" lvl="1" indent="-266700">
              <a:lnSpc>
                <a:spcPts val="3000"/>
              </a:lnSpc>
            </a:pPr>
            <a:endParaRPr lang="nl-NL" altLang="nl-NL" sz="1900" dirty="0">
              <a:latin typeface="Arial" panose="020B0604020202020204" pitchFamily="34" charset="0"/>
              <a:cs typeface="Arial" panose="020B0604020202020204" pitchFamily="34" charset="0"/>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50</a:t>
            </a:fld>
            <a:endParaRPr lang="nl-NL" noProof="0"/>
          </a:p>
        </p:txBody>
      </p:sp>
    </p:spTree>
    <p:extLst>
      <p:ext uri="{BB962C8B-B14F-4D97-AF65-F5344CB8AC3E}">
        <p14:creationId xmlns:p14="http://schemas.microsoft.com/office/powerpoint/2010/main" val="138797472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Recent besluit NS</a:t>
            </a:r>
            <a:endParaRPr lang="nl-NL" altLang="nl-NL" sz="3200" dirty="0">
              <a:latin typeface="Arial" panose="020B0604020202020204" pitchFamily="34" charset="0"/>
              <a:cs typeface="Arial" panose="020B0604020202020204" pitchFamily="34" charset="0"/>
            </a:endParaRPr>
          </a:p>
        </p:txBody>
      </p:sp>
      <p:sp>
        <p:nvSpPr>
          <p:cNvPr id="89091" name="Rectangle 3"/>
          <p:cNvSpPr>
            <a:spLocks noGrp="1" noChangeArrowheads="1"/>
          </p:cNvSpPr>
          <p:nvPr>
            <p:ph type="body" idx="1"/>
          </p:nvPr>
        </p:nvSpPr>
        <p:spPr/>
        <p:txBody>
          <a:bodyPr>
            <a:normAutofit/>
          </a:bodyPr>
          <a:lstStyle/>
          <a:p>
            <a:pPr marL="266700" lvl="1" indent="-266700">
              <a:lnSpc>
                <a:spcPts val="3000"/>
              </a:lnSpc>
            </a:pPr>
            <a:r>
              <a:rPr lang="nl-NL" altLang="nl-NL" sz="1900" dirty="0" smtClean="0">
                <a:latin typeface="Arial" panose="020B0604020202020204" pitchFamily="34" charset="0"/>
                <a:cs typeface="Arial" panose="020B0604020202020204" pitchFamily="34" charset="0"/>
              </a:rPr>
              <a:t>Gedragingen NS waren gericht op een strategisch belang van NS op haar positie op HRN te beschermen</a:t>
            </a:r>
          </a:p>
          <a:p>
            <a:pPr marL="266700" lvl="1" indent="-266700">
              <a:lnSpc>
                <a:spcPts val="3000"/>
              </a:lnSpc>
            </a:pPr>
            <a:r>
              <a:rPr lang="nl-NL" altLang="nl-NL" sz="1900" dirty="0" smtClean="0">
                <a:latin typeface="Arial" panose="020B0604020202020204" pitchFamily="34" charset="0"/>
                <a:cs typeface="Arial" panose="020B0604020202020204" pitchFamily="34" charset="0"/>
              </a:rPr>
              <a:t>Misbruik 1: verlieslatend bod</a:t>
            </a:r>
          </a:p>
          <a:p>
            <a:pPr marL="538163" lvl="2" indent="-266700">
              <a:lnSpc>
                <a:spcPts val="3000"/>
              </a:lnSpc>
            </a:pPr>
            <a:r>
              <a:rPr lang="nl-NL" altLang="nl-NL" sz="1900" dirty="0" smtClean="0">
                <a:latin typeface="Arial" panose="020B0604020202020204" pitchFamily="34" charset="0"/>
                <a:cs typeface="Arial" panose="020B0604020202020204" pitchFamily="34" charset="0"/>
              </a:rPr>
              <a:t>Roofprijs: </a:t>
            </a:r>
            <a:r>
              <a:rPr lang="nl-NL" altLang="nl-NL" sz="1900" dirty="0" err="1" smtClean="0">
                <a:latin typeface="Arial" panose="020B0604020202020204" pitchFamily="34" charset="0"/>
                <a:cs typeface="Arial" panose="020B0604020202020204" pitchFamily="34" charset="0"/>
              </a:rPr>
              <a:t>IIR</a:t>
            </a:r>
            <a:r>
              <a:rPr lang="nl-NL" altLang="nl-NL" sz="1900" dirty="0" smtClean="0">
                <a:latin typeface="Arial" panose="020B0604020202020204" pitchFamily="34" charset="0"/>
                <a:cs typeface="Arial" panose="020B0604020202020204" pitchFamily="34" charset="0"/>
              </a:rPr>
              <a:t>&lt;</a:t>
            </a:r>
            <a:r>
              <a:rPr lang="nl-NL" altLang="nl-NL" sz="1900" dirty="0" err="1" smtClean="0">
                <a:latin typeface="Arial" panose="020B0604020202020204" pitchFamily="34" charset="0"/>
                <a:cs typeface="Arial" panose="020B0604020202020204" pitchFamily="34" charset="0"/>
              </a:rPr>
              <a:t>WACC</a:t>
            </a:r>
            <a:endParaRPr lang="nl-NL" altLang="nl-NL" sz="1900" dirty="0" smtClean="0">
              <a:latin typeface="Arial" panose="020B0604020202020204" pitchFamily="34" charset="0"/>
              <a:cs typeface="Arial" panose="020B0604020202020204" pitchFamily="34" charset="0"/>
            </a:endParaRPr>
          </a:p>
          <a:p>
            <a:pPr marL="538163" lvl="2" indent="-266700">
              <a:lnSpc>
                <a:spcPts val="3000"/>
              </a:lnSpc>
            </a:pPr>
            <a:r>
              <a:rPr lang="nl-NL" altLang="nl-NL" sz="1900" dirty="0" smtClean="0">
                <a:latin typeface="Arial" panose="020B0604020202020204" pitchFamily="34" charset="0"/>
                <a:cs typeface="Arial" panose="020B0604020202020204" pitchFamily="34" charset="0"/>
              </a:rPr>
              <a:t>Binnen NS gewaarschuwd tegen het bod</a:t>
            </a:r>
          </a:p>
          <a:p>
            <a:pPr marL="538163" lvl="2" indent="-266700">
              <a:lnSpc>
                <a:spcPts val="3000"/>
              </a:lnSpc>
            </a:pPr>
            <a:r>
              <a:rPr lang="nl-NL" altLang="nl-NL" sz="1900" dirty="0" smtClean="0">
                <a:latin typeface="Arial" panose="020B0604020202020204" pitchFamily="34" charset="0"/>
                <a:cs typeface="Arial" panose="020B0604020202020204" pitchFamily="34" charset="0"/>
              </a:rPr>
              <a:t>Bod voldeed niet aan rendementseis van NS zelf, indien zou worden uitgegaan van realistische reizigersgroei</a:t>
            </a:r>
          </a:p>
          <a:p>
            <a:pPr marL="0" lvl="1" indent="0">
              <a:lnSpc>
                <a:spcPts val="3000"/>
              </a:lnSpc>
              <a:buNone/>
            </a:pPr>
            <a:endParaRPr lang="nl-NL" altLang="nl-NL" sz="1900" dirty="0">
              <a:latin typeface="Arial" panose="020B0604020202020204" pitchFamily="34" charset="0"/>
              <a:cs typeface="Arial" panose="020B0604020202020204" pitchFamily="34" charset="0"/>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51</a:t>
            </a:fld>
            <a:endParaRPr lang="nl-NL" noProof="0"/>
          </a:p>
        </p:txBody>
      </p:sp>
    </p:spTree>
    <p:extLst>
      <p:ext uri="{BB962C8B-B14F-4D97-AF65-F5344CB8AC3E}">
        <p14:creationId xmlns:p14="http://schemas.microsoft.com/office/powerpoint/2010/main" val="271235036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Recent besluit NS</a:t>
            </a:r>
            <a:endParaRPr lang="nl-NL" altLang="nl-NL" sz="3200" dirty="0">
              <a:latin typeface="Arial" panose="020B0604020202020204" pitchFamily="34" charset="0"/>
              <a:cs typeface="Arial" panose="020B0604020202020204" pitchFamily="34" charset="0"/>
            </a:endParaRPr>
          </a:p>
        </p:txBody>
      </p:sp>
      <p:sp>
        <p:nvSpPr>
          <p:cNvPr id="89091" name="Rectangle 3"/>
          <p:cNvSpPr>
            <a:spLocks noGrp="1" noChangeArrowheads="1"/>
          </p:cNvSpPr>
          <p:nvPr>
            <p:ph type="body" idx="1"/>
          </p:nvPr>
        </p:nvSpPr>
        <p:spPr/>
        <p:txBody>
          <a:bodyPr>
            <a:normAutofit/>
          </a:bodyPr>
          <a:lstStyle/>
          <a:p>
            <a:pPr marL="266700" lvl="1" indent="-266700">
              <a:lnSpc>
                <a:spcPts val="3000"/>
              </a:lnSpc>
            </a:pPr>
            <a:r>
              <a:rPr lang="nl-NL" altLang="nl-NL" sz="1900" dirty="0" smtClean="0">
                <a:latin typeface="Arial" panose="020B0604020202020204" pitchFamily="34" charset="0"/>
                <a:cs typeface="Arial" panose="020B0604020202020204" pitchFamily="34" charset="0"/>
              </a:rPr>
              <a:t>Misbruik 2: complex aan gedragingen:</a:t>
            </a:r>
          </a:p>
          <a:p>
            <a:pPr marL="538163" lvl="2" indent="-266700">
              <a:lnSpc>
                <a:spcPts val="3000"/>
              </a:lnSpc>
            </a:pPr>
            <a:r>
              <a:rPr lang="nl-NL" altLang="nl-NL" sz="1900" dirty="0" smtClean="0">
                <a:latin typeface="Arial" panose="020B0604020202020204" pitchFamily="34" charset="0"/>
                <a:cs typeface="Arial" panose="020B0604020202020204" pitchFamily="34" charset="0"/>
              </a:rPr>
              <a:t>Schijnconstructie werknemer concurrent</a:t>
            </a:r>
          </a:p>
          <a:p>
            <a:pPr marL="538163" lvl="2" indent="-266700">
              <a:lnSpc>
                <a:spcPts val="3000"/>
              </a:lnSpc>
            </a:pPr>
            <a:r>
              <a:rPr lang="nl-NL" altLang="nl-NL" sz="1900" dirty="0" smtClean="0">
                <a:latin typeface="Arial" panose="020B0604020202020204" pitchFamily="34" charset="0"/>
                <a:cs typeface="Arial" panose="020B0604020202020204" pitchFamily="34" charset="0"/>
              </a:rPr>
              <a:t>Verzoeken concurrenten i.v.m. aanbesteding gedeeld met Abellio (dochter NS)</a:t>
            </a:r>
          </a:p>
          <a:p>
            <a:pPr marL="538163" lvl="2" indent="-266700">
              <a:lnSpc>
                <a:spcPts val="3000"/>
              </a:lnSpc>
            </a:pPr>
            <a:r>
              <a:rPr lang="nl-NL" altLang="nl-NL" sz="1900" dirty="0" smtClean="0">
                <a:latin typeface="Arial" panose="020B0604020202020204" pitchFamily="34" charset="0"/>
                <a:cs typeface="Arial" panose="020B0604020202020204" pitchFamily="34" charset="0"/>
              </a:rPr>
              <a:t>Hindering concurrenten t.a.v. inschrijving (laat, onvolledige en niet bindende antwoorden)</a:t>
            </a:r>
          </a:p>
          <a:p>
            <a:pPr marL="266700" lvl="1" indent="-266700">
              <a:lnSpc>
                <a:spcPts val="3000"/>
              </a:lnSpc>
            </a:pPr>
            <a:r>
              <a:rPr lang="nl-NL" altLang="nl-NL" sz="1900" dirty="0" smtClean="0">
                <a:latin typeface="Arial" panose="020B0604020202020204" pitchFamily="34" charset="0"/>
                <a:cs typeface="Arial" panose="020B0604020202020204" pitchFamily="34" charset="0"/>
              </a:rPr>
              <a:t>Boete: ACM gaat voor betrokken omzet uit van Limburgse concessie als Abellio die zou uitvoeren (dus niet HRN)</a:t>
            </a:r>
          </a:p>
          <a:p>
            <a:pPr marL="266700" lvl="1" indent="-266700">
              <a:lnSpc>
                <a:spcPts val="3000"/>
              </a:lnSpc>
            </a:pPr>
            <a:endParaRPr lang="nl-NL" altLang="nl-NL" sz="1900" dirty="0">
              <a:latin typeface="Arial" panose="020B0604020202020204" pitchFamily="34" charset="0"/>
              <a:cs typeface="Arial" panose="020B0604020202020204" pitchFamily="34" charset="0"/>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52</a:t>
            </a:fld>
            <a:endParaRPr lang="nl-NL" noProof="0"/>
          </a:p>
        </p:txBody>
      </p:sp>
    </p:spTree>
    <p:extLst>
      <p:ext uri="{BB962C8B-B14F-4D97-AF65-F5344CB8AC3E}">
        <p14:creationId xmlns:p14="http://schemas.microsoft.com/office/powerpoint/2010/main" val="3660176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Recente rechtspraak en besluiten</a:t>
            </a:r>
            <a:endParaRPr lang="nl-NL" altLang="nl-NL" sz="3200" dirty="0">
              <a:latin typeface="Arial" panose="020B0604020202020204" pitchFamily="34" charset="0"/>
              <a:cs typeface="Arial" panose="020B0604020202020204" pitchFamily="34" charset="0"/>
            </a:endParaRPr>
          </a:p>
        </p:txBody>
      </p:sp>
      <p:sp>
        <p:nvSpPr>
          <p:cNvPr id="89091" name="Rectangle 3"/>
          <p:cNvSpPr>
            <a:spLocks noGrp="1" noChangeArrowheads="1"/>
          </p:cNvSpPr>
          <p:nvPr>
            <p:ph type="body" idx="1"/>
          </p:nvPr>
        </p:nvSpPr>
        <p:spPr/>
        <p:txBody>
          <a:bodyPr>
            <a:normAutofit/>
          </a:bodyPr>
          <a:lstStyle/>
          <a:p>
            <a:pPr marL="0" lvl="1" indent="0">
              <a:lnSpc>
                <a:spcPts val="3000"/>
              </a:lnSpc>
              <a:buNone/>
            </a:pPr>
            <a:r>
              <a:rPr lang="nl-NL" altLang="nl-NL" sz="1900" dirty="0" smtClean="0">
                <a:latin typeface="Arial" panose="020B0604020202020204" pitchFamily="34" charset="0"/>
                <a:cs typeface="Arial" panose="020B0604020202020204" pitchFamily="34" charset="0"/>
              </a:rPr>
              <a:t>Civiel</a:t>
            </a:r>
          </a:p>
          <a:p>
            <a:pPr marL="266700" lvl="1" indent="-266700">
              <a:lnSpc>
                <a:spcPts val="3000"/>
              </a:lnSpc>
            </a:pPr>
            <a:r>
              <a:rPr lang="nl-NL" altLang="nl-NL" sz="1900" dirty="0" smtClean="0">
                <a:latin typeface="Arial" panose="020B0604020202020204" pitchFamily="34" charset="0"/>
                <a:cs typeface="Arial" panose="020B0604020202020204" pitchFamily="34" charset="0"/>
              </a:rPr>
              <a:t>Rb. Rotterdam 27-09-17 (Vodafone/KPN): geen machtspositie KPN op markt voor </a:t>
            </a:r>
            <a:r>
              <a:rPr lang="nl-NL" altLang="nl-NL" sz="1900" dirty="0" err="1" smtClean="0">
                <a:latin typeface="Arial" panose="020B0604020202020204" pitchFamily="34" charset="0"/>
                <a:cs typeface="Arial" panose="020B0604020202020204" pitchFamily="34" charset="0"/>
              </a:rPr>
              <a:t>VISP</a:t>
            </a:r>
            <a:r>
              <a:rPr lang="nl-NL" altLang="nl-NL" sz="1900" dirty="0" smtClean="0">
                <a:latin typeface="Arial" panose="020B0604020202020204" pitchFamily="34" charset="0"/>
                <a:cs typeface="Arial" panose="020B0604020202020204" pitchFamily="34" charset="0"/>
              </a:rPr>
              <a:t> dienstverlening</a:t>
            </a:r>
          </a:p>
          <a:p>
            <a:pPr marL="266700" lvl="1" indent="-266700">
              <a:lnSpc>
                <a:spcPts val="3000"/>
              </a:lnSpc>
            </a:pPr>
            <a:r>
              <a:rPr lang="nl-NL" altLang="nl-NL" sz="1900" dirty="0">
                <a:latin typeface="Arial" panose="020B0604020202020204" pitchFamily="34" charset="0"/>
                <a:cs typeface="Arial" panose="020B0604020202020204" pitchFamily="34" charset="0"/>
              </a:rPr>
              <a:t>Rb. Rotterdam 21-02-2018 (</a:t>
            </a:r>
            <a:r>
              <a:rPr lang="nl-NL" altLang="nl-NL" sz="1900" dirty="0" err="1">
                <a:latin typeface="Arial" panose="020B0604020202020204" pitchFamily="34" charset="0"/>
                <a:cs typeface="Arial" panose="020B0604020202020204" pitchFamily="34" charset="0"/>
              </a:rPr>
              <a:t>NVZ</a:t>
            </a:r>
            <a:r>
              <a:rPr lang="nl-NL" altLang="nl-NL" sz="1900" dirty="0">
                <a:latin typeface="Arial" panose="020B0604020202020204" pitchFamily="34" charset="0"/>
                <a:cs typeface="Arial" panose="020B0604020202020204" pitchFamily="34" charset="0"/>
              </a:rPr>
              <a:t>/</a:t>
            </a:r>
            <a:r>
              <a:rPr lang="nl-NL" altLang="nl-NL" sz="1900" dirty="0" err="1">
                <a:latin typeface="Arial" panose="020B0604020202020204" pitchFamily="34" charset="0"/>
                <a:cs typeface="Arial" panose="020B0604020202020204" pitchFamily="34" charset="0"/>
              </a:rPr>
              <a:t>Videma</a:t>
            </a:r>
            <a:r>
              <a:rPr lang="nl-NL" altLang="nl-NL" sz="1900" dirty="0">
                <a:latin typeface="Arial" panose="020B0604020202020204" pitchFamily="34" charset="0"/>
                <a:cs typeface="Arial" panose="020B0604020202020204" pitchFamily="34" charset="0"/>
              </a:rPr>
              <a:t>): excessief all-in tarief</a:t>
            </a:r>
          </a:p>
          <a:p>
            <a:pPr marL="0" lvl="1" indent="0">
              <a:lnSpc>
                <a:spcPts val="3000"/>
              </a:lnSpc>
              <a:buNone/>
            </a:pPr>
            <a:r>
              <a:rPr lang="nl-NL" altLang="nl-NL" sz="1900" dirty="0" smtClean="0">
                <a:latin typeface="Arial" panose="020B0604020202020204" pitchFamily="34" charset="0"/>
                <a:cs typeface="Arial" panose="020B0604020202020204" pitchFamily="34" charset="0"/>
              </a:rPr>
              <a:t>Bestuurlijk</a:t>
            </a:r>
          </a:p>
          <a:p>
            <a:pPr marL="266700" lvl="1" indent="-266700">
              <a:lnSpc>
                <a:spcPts val="3000"/>
              </a:lnSpc>
            </a:pPr>
            <a:r>
              <a:rPr lang="nl-NL" altLang="nl-NL" sz="1900" dirty="0" smtClean="0">
                <a:latin typeface="Arial" panose="020B0604020202020204" pitchFamily="34" charset="0"/>
                <a:cs typeface="Arial" panose="020B0604020202020204" pitchFamily="34" charset="0"/>
              </a:rPr>
              <a:t>Hof van Justitie zaak C-413/14: Intel v Commissie: getrouwheidskortingen</a:t>
            </a:r>
          </a:p>
          <a:p>
            <a:pPr marL="266700" lvl="1" indent="-266700">
              <a:lnSpc>
                <a:spcPts val="3000"/>
              </a:lnSpc>
            </a:pPr>
            <a:r>
              <a:rPr lang="nl-NL" altLang="nl-NL" sz="1900" dirty="0" smtClean="0">
                <a:latin typeface="Arial" panose="020B0604020202020204" pitchFamily="34" charset="0"/>
                <a:cs typeface="Arial" panose="020B0604020202020204" pitchFamily="34" charset="0"/>
              </a:rPr>
              <a:t>Europese Commissie v Google 27-06-17: illegale bevoordeling eigen diensten</a:t>
            </a:r>
          </a:p>
          <a:p>
            <a:pPr marL="266700" lvl="1" indent="-266700">
              <a:lnSpc>
                <a:spcPts val="3000"/>
              </a:lnSpc>
            </a:pPr>
            <a:r>
              <a:rPr lang="nl-NL" altLang="nl-NL" sz="1900" dirty="0" smtClean="0">
                <a:latin typeface="Arial" panose="020B0604020202020204" pitchFamily="34" charset="0"/>
                <a:cs typeface="Arial" panose="020B0604020202020204" pitchFamily="34" charset="0"/>
              </a:rPr>
              <a:t>Europese Commissie v</a:t>
            </a:r>
            <a:r>
              <a:rPr lang="nl-NL" altLang="nl-NL" sz="1900" dirty="0">
                <a:latin typeface="Arial" panose="020B0604020202020204" pitchFamily="34" charset="0"/>
                <a:cs typeface="Arial" panose="020B0604020202020204" pitchFamily="34" charset="0"/>
              </a:rPr>
              <a:t>. </a:t>
            </a:r>
            <a:r>
              <a:rPr lang="nl-NL" altLang="nl-NL" sz="1900" dirty="0" smtClean="0">
                <a:latin typeface="Arial" panose="020B0604020202020204" pitchFamily="34" charset="0"/>
                <a:cs typeface="Arial" panose="020B0604020202020204" pitchFamily="34" charset="0"/>
              </a:rPr>
              <a:t>Qualcomm 24-01-2018: betalen voor exclusiviteit</a:t>
            </a:r>
          </a:p>
          <a:p>
            <a:pPr marL="266700" lvl="1" indent="-266700">
              <a:lnSpc>
                <a:spcPts val="3000"/>
              </a:lnSpc>
            </a:pPr>
            <a:endParaRPr lang="nl-NL" altLang="nl-NL" sz="1900" dirty="0" smtClean="0">
              <a:latin typeface="Arial" panose="020B0604020202020204" pitchFamily="34" charset="0"/>
              <a:cs typeface="Arial" panose="020B0604020202020204" pitchFamily="34" charset="0"/>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53</a:t>
            </a:fld>
            <a:endParaRPr lang="nl-NL" noProof="0"/>
          </a:p>
        </p:txBody>
      </p:sp>
    </p:spTree>
    <p:extLst>
      <p:ext uri="{BB962C8B-B14F-4D97-AF65-F5344CB8AC3E}">
        <p14:creationId xmlns:p14="http://schemas.microsoft.com/office/powerpoint/2010/main" val="245218175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altLang="nl-NL" sz="3200" dirty="0" smtClean="0">
                <a:latin typeface="Arial" panose="020B0604020202020204" pitchFamily="34" charset="0"/>
                <a:cs typeface="Arial" panose="020B0604020202020204" pitchFamily="34" charset="0"/>
              </a:rPr>
              <a:t>Prioriteiten ACM 2018 – 2019 </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normAutofit/>
          </a:bodyPr>
          <a:lstStyle/>
          <a:p>
            <a:pPr marL="290513" indent="-285750" eaLnBrk="0" hangingPunct="0"/>
            <a:r>
              <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rPr>
              <a:t>Prijzen geneesmiddelen</a:t>
            </a:r>
          </a:p>
          <a:p>
            <a:pPr marL="552450" lvl="1" indent="-285750" eaLnBrk="0" hangingPunct="0"/>
            <a:endPar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552450" lvl="1" indent="-285750" eaLnBrk="0" hangingPunct="0"/>
            <a:r>
              <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rPr>
              <a:t>Artikel Fonteijn, Akker en Sauter (ACM): farmaceutische bedrijven met een patent op een geneesmiddel kunnen inbreuk maken op verbod misbruik machtspositie:</a:t>
            </a:r>
          </a:p>
          <a:p>
            <a:pPr marL="823913" lvl="2" indent="-285750" eaLnBrk="0" hangingPunct="0"/>
            <a:r>
              <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rPr>
              <a:t>Betalen voor uitstel</a:t>
            </a:r>
          </a:p>
          <a:p>
            <a:pPr marL="823913" lvl="2" indent="-285750" eaLnBrk="0" hangingPunct="0"/>
            <a:r>
              <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rPr>
              <a:t>Registratie aflopend patent schrappen</a:t>
            </a:r>
          </a:p>
          <a:p>
            <a:pPr marL="823913" lvl="2" indent="-285750" eaLnBrk="0" hangingPunct="0"/>
            <a:r>
              <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rPr>
              <a:t>Prijstrucs</a:t>
            </a:r>
          </a:p>
          <a:p>
            <a:pPr marL="823913" lvl="2" indent="-285750" eaLnBrk="0" hangingPunct="0"/>
            <a:r>
              <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rPr>
              <a:t>Excessieve prijzen</a:t>
            </a:r>
          </a:p>
          <a:p>
            <a:pPr marL="552450" lvl="1" indent="-285750" eaLnBrk="0" hangingPunct="0"/>
            <a:endPar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552450" lvl="1" indent="-285750" eaLnBrk="0" hangingPunct="0"/>
            <a:endPar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4763" indent="0" eaLnBrk="0" hangingPunct="0">
              <a:buNone/>
            </a:pPr>
            <a:endParaRPr lang="nl-NL" sz="2000" dirty="0" smtClean="0">
              <a:solidFill>
                <a:srgbClr val="000000"/>
              </a:solidFill>
              <a:latin typeface="Arial" panose="020B0604020202020204" pitchFamily="34" charset="0"/>
              <a:cs typeface="Arial" panose="020B0604020202020204" pitchFamily="34" charset="0"/>
              <a:sym typeface="Wingdings" panose="05000000000000000000" pitchFamily="2" charset="2"/>
            </a:endParaRPr>
          </a:p>
        </p:txBody>
      </p:sp>
      <p:sp>
        <p:nvSpPr>
          <p:cNvPr id="5" name="Tijdelijke aanduiding voor dianummer 4"/>
          <p:cNvSpPr>
            <a:spLocks noGrp="1"/>
          </p:cNvSpPr>
          <p:nvPr>
            <p:ph type="sldNum" sz="quarter" idx="12"/>
          </p:nvPr>
        </p:nvSpPr>
        <p:spPr/>
        <p:txBody>
          <a:bodyPr/>
          <a:lstStyle/>
          <a:p>
            <a:fld id="{E45BB751-80D0-6247-BA02-60582747485A}" type="slidenum">
              <a:rPr lang="nl-NL" noProof="0" smtClean="0"/>
              <a:pPr/>
              <a:t>54</a:t>
            </a:fld>
            <a:endParaRPr lang="nl-NL" noProof="0"/>
          </a:p>
        </p:txBody>
      </p:sp>
    </p:spTree>
    <p:extLst>
      <p:ext uri="{BB962C8B-B14F-4D97-AF65-F5344CB8AC3E}">
        <p14:creationId xmlns:p14="http://schemas.microsoft.com/office/powerpoint/2010/main" val="398198553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inhoud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971550"/>
            <a:ext cx="9144000" cy="5886450"/>
          </a:xfrm>
        </p:spPr>
      </p:pic>
      <p:sp>
        <p:nvSpPr>
          <p:cNvPr id="2" name="Titel 1"/>
          <p:cNvSpPr>
            <a:spLocks noGrp="1"/>
          </p:cNvSpPr>
          <p:nvPr>
            <p:ph type="title"/>
          </p:nvPr>
        </p:nvSpPr>
        <p:spPr/>
        <p:txBody>
          <a:bodyPr/>
          <a:lstStyle/>
          <a:p>
            <a:r>
              <a:rPr lang="nl-NL" sz="3200" dirty="0" smtClean="0">
                <a:latin typeface="Arial" panose="020B0604020202020204" pitchFamily="34" charset="0"/>
                <a:cs typeface="Arial" panose="020B0604020202020204" pitchFamily="34" charset="0"/>
              </a:rPr>
              <a:t>Concentratietoezicht</a:t>
            </a:r>
            <a:r>
              <a:rPr lang="nl-NL" dirty="0" smtClean="0"/>
              <a:t/>
            </a:r>
            <a:br>
              <a:rPr lang="nl-NL" dirty="0" smtClean="0"/>
            </a:br>
            <a:endParaRPr lang="nl-NL" dirty="0"/>
          </a:p>
        </p:txBody>
      </p:sp>
      <p:sp>
        <p:nvSpPr>
          <p:cNvPr id="5" name="Tijdelijke aanduiding voor dianummer 4"/>
          <p:cNvSpPr>
            <a:spLocks noGrp="1"/>
          </p:cNvSpPr>
          <p:nvPr>
            <p:ph type="sldNum" sz="quarter" idx="12"/>
          </p:nvPr>
        </p:nvSpPr>
        <p:spPr/>
        <p:txBody>
          <a:bodyPr/>
          <a:lstStyle/>
          <a:p>
            <a:fld id="{E45BB751-80D0-6247-BA02-60582747485A}" type="slidenum">
              <a:rPr lang="nl-NL" noProof="0" smtClean="0"/>
              <a:pPr/>
              <a:t>55</a:t>
            </a:fld>
            <a:endParaRPr lang="nl-NL" noProof="0"/>
          </a:p>
        </p:txBody>
      </p:sp>
    </p:spTree>
    <p:extLst>
      <p:ext uri="{BB962C8B-B14F-4D97-AF65-F5344CB8AC3E}">
        <p14:creationId xmlns:p14="http://schemas.microsoft.com/office/powerpoint/2010/main" val="17316176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Inleiding</a:t>
            </a:r>
            <a:endParaRPr lang="nl-NL" altLang="nl-NL" sz="3200" dirty="0">
              <a:latin typeface="Arial" panose="020B0604020202020204" pitchFamily="34" charset="0"/>
              <a:cs typeface="Arial" panose="020B0604020202020204" pitchFamily="34" charset="0"/>
            </a:endParaRPr>
          </a:p>
        </p:txBody>
      </p:sp>
      <p:sp>
        <p:nvSpPr>
          <p:cNvPr id="59395" name="Rectangle 3"/>
          <p:cNvSpPr>
            <a:spLocks noGrp="1" noChangeArrowheads="1"/>
          </p:cNvSpPr>
          <p:nvPr>
            <p:ph type="body" idx="1"/>
          </p:nvPr>
        </p:nvSpPr>
        <p:spPr/>
        <p:txBody>
          <a:bodyPr>
            <a:normAutofit/>
          </a:bodyPr>
          <a:lstStyle/>
          <a:p>
            <a:pPr>
              <a:lnSpc>
                <a:spcPts val="3000"/>
              </a:lnSpc>
            </a:pPr>
            <a:r>
              <a:rPr lang="nl-NL" altLang="nl-NL" sz="1800" dirty="0">
                <a:latin typeface="Arial" panose="020B0604020202020204" pitchFamily="34" charset="0"/>
                <a:cs typeface="Arial" panose="020B0604020202020204" pitchFamily="34" charset="0"/>
              </a:rPr>
              <a:t>Bepaalde concentraties </a:t>
            </a:r>
            <a:r>
              <a:rPr lang="nl-NL" altLang="nl-NL" sz="1800" dirty="0" smtClean="0">
                <a:latin typeface="Arial" panose="020B0604020202020204" pitchFamily="34" charset="0"/>
                <a:cs typeface="Arial" panose="020B0604020202020204" pitchFamily="34" charset="0"/>
              </a:rPr>
              <a:t>ondernemingen aan toezicht ACM of EC onderworpen</a:t>
            </a:r>
          </a:p>
          <a:p>
            <a:pPr lvl="1">
              <a:lnSpc>
                <a:spcPts val="3000"/>
              </a:lnSpc>
            </a:pPr>
            <a:r>
              <a:rPr lang="nl-NL" altLang="nl-NL" sz="1600" dirty="0">
                <a:latin typeface="Arial" panose="020B0604020202020204" pitchFamily="34" charset="0"/>
                <a:cs typeface="Arial" panose="020B0604020202020204" pitchFamily="34" charset="0"/>
              </a:rPr>
              <a:t>Vooraf aanmelding / toestemming vereist (meldingsplicht)</a:t>
            </a:r>
          </a:p>
          <a:p>
            <a:pPr lvl="1">
              <a:lnSpc>
                <a:spcPts val="3000"/>
              </a:lnSpc>
            </a:pPr>
            <a:r>
              <a:rPr lang="nl-NL" altLang="nl-NL" sz="1600" dirty="0">
                <a:latin typeface="Arial" panose="020B0604020202020204" pitchFamily="34" charset="0"/>
                <a:cs typeface="Arial" panose="020B0604020202020204" pitchFamily="34" charset="0"/>
              </a:rPr>
              <a:t>Bij concentratie in zorg </a:t>
            </a:r>
            <a:r>
              <a:rPr lang="nl-NL" altLang="nl-NL" sz="1600" dirty="0" smtClean="0">
                <a:latin typeface="Arial" panose="020B0604020202020204" pitchFamily="34" charset="0"/>
                <a:cs typeface="Arial" panose="020B0604020202020204" pitchFamily="34" charset="0"/>
              </a:rPr>
              <a:t>vooraf tevens </a:t>
            </a:r>
            <a:r>
              <a:rPr lang="nl-NL" altLang="nl-NL" sz="1600" dirty="0">
                <a:latin typeface="Arial" panose="020B0604020202020204" pitchFamily="34" charset="0"/>
                <a:cs typeface="Arial" panose="020B0604020202020204" pitchFamily="34" charset="0"/>
              </a:rPr>
              <a:t>toestemming NZa nodig </a:t>
            </a:r>
          </a:p>
          <a:p>
            <a:pPr marL="271462" lvl="1" indent="0">
              <a:lnSpc>
                <a:spcPts val="3000"/>
              </a:lnSpc>
              <a:buNone/>
            </a:pPr>
            <a:endParaRPr lang="nl-NL" altLang="nl-NL" sz="1800" dirty="0" smtClean="0">
              <a:latin typeface="Arial" panose="020B0604020202020204" pitchFamily="34" charset="0"/>
              <a:cs typeface="Arial" panose="020B0604020202020204" pitchFamily="34" charset="0"/>
            </a:endParaRPr>
          </a:p>
          <a:p>
            <a:pPr>
              <a:lnSpc>
                <a:spcPts val="3000"/>
              </a:lnSpc>
            </a:pPr>
            <a:r>
              <a:rPr lang="nl-NL" altLang="nl-NL" sz="1800" dirty="0" smtClean="0">
                <a:latin typeface="Arial" panose="020B0604020202020204" pitchFamily="34" charset="0"/>
                <a:cs typeface="Arial" panose="020B0604020202020204" pitchFamily="34" charset="0"/>
              </a:rPr>
              <a:t>Een concentratie ontstaat indien sprake is van </a:t>
            </a:r>
            <a:r>
              <a:rPr lang="nl-NL" altLang="nl-NL" sz="1800" u="sng" dirty="0" smtClean="0">
                <a:latin typeface="Arial" panose="020B0604020202020204" pitchFamily="34" charset="0"/>
                <a:cs typeface="Arial" panose="020B0604020202020204" pitchFamily="34" charset="0"/>
              </a:rPr>
              <a:t>verkrijging of wijziging zeggenschap</a:t>
            </a:r>
          </a:p>
          <a:p>
            <a:pPr lvl="1">
              <a:lnSpc>
                <a:spcPts val="3000"/>
              </a:lnSpc>
            </a:pPr>
            <a:r>
              <a:rPr lang="nl-NL" altLang="nl-NL" sz="1600" dirty="0" smtClean="0">
                <a:latin typeface="Arial" panose="020B0604020202020204" pitchFamily="34" charset="0"/>
                <a:cs typeface="Arial" panose="020B0604020202020204" pitchFamily="34" charset="0"/>
              </a:rPr>
              <a:t>Fusie of overname </a:t>
            </a:r>
          </a:p>
          <a:p>
            <a:pPr lvl="1">
              <a:lnSpc>
                <a:spcPts val="3000"/>
              </a:lnSpc>
            </a:pPr>
            <a:r>
              <a:rPr lang="nl-NL" altLang="nl-NL" sz="1600" dirty="0" smtClean="0">
                <a:latin typeface="Arial" panose="020B0604020202020204" pitchFamily="34" charset="0"/>
                <a:cs typeface="Arial" panose="020B0604020202020204" pitchFamily="34" charset="0"/>
              </a:rPr>
              <a:t>Minderheidsdeelneming (zeggenschap)</a:t>
            </a:r>
            <a:endParaRPr lang="nl-NL" altLang="nl-NL" sz="1600" dirty="0">
              <a:latin typeface="Arial" panose="020B0604020202020204" pitchFamily="34" charset="0"/>
              <a:cs typeface="Arial" panose="020B0604020202020204" pitchFamily="34" charset="0"/>
            </a:endParaRPr>
          </a:p>
          <a:p>
            <a:pPr lvl="1">
              <a:lnSpc>
                <a:spcPts val="3000"/>
              </a:lnSpc>
            </a:pPr>
            <a:r>
              <a:rPr lang="nl-NL" altLang="nl-NL" sz="1600" dirty="0">
                <a:latin typeface="Arial" panose="020B0604020202020204" pitchFamily="34" charset="0"/>
                <a:cs typeface="Arial" panose="020B0604020202020204" pitchFamily="34" charset="0"/>
              </a:rPr>
              <a:t>Structurele joint venture, die als zelfstandige onderneming </a:t>
            </a:r>
            <a:r>
              <a:rPr lang="nl-NL" altLang="nl-NL" sz="1600" dirty="0" smtClean="0">
                <a:latin typeface="Arial" panose="020B0604020202020204" pitchFamily="34" charset="0"/>
                <a:cs typeface="Arial" panose="020B0604020202020204" pitchFamily="34" charset="0"/>
              </a:rPr>
              <a:t>opereert</a:t>
            </a:r>
            <a:endParaRPr lang="nl-NL" altLang="nl-NL" sz="1600" dirty="0"/>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56</a:t>
            </a:fld>
            <a:endParaRPr lang="nl-NL" noProof="0"/>
          </a:p>
        </p:txBody>
      </p:sp>
    </p:spTree>
    <p:extLst>
      <p:ext uri="{BB962C8B-B14F-4D97-AF65-F5344CB8AC3E}">
        <p14:creationId xmlns:p14="http://schemas.microsoft.com/office/powerpoint/2010/main" val="38608412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1111828"/>
            <a:ext cx="8229600" cy="1143000"/>
          </a:xfrm>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Sancties </a:t>
            </a:r>
            <a:r>
              <a:rPr lang="nl-NL" altLang="nl-NL" sz="3200" dirty="0">
                <a:latin typeface="Arial" panose="020B0604020202020204" pitchFamily="34" charset="0"/>
                <a:cs typeface="Arial" panose="020B0604020202020204" pitchFamily="34" charset="0"/>
              </a:rPr>
              <a:t>overtreding</a:t>
            </a:r>
          </a:p>
        </p:txBody>
      </p:sp>
      <p:sp>
        <p:nvSpPr>
          <p:cNvPr id="67587" name="Rectangle 3"/>
          <p:cNvSpPr>
            <a:spLocks noGrp="1" noChangeArrowheads="1"/>
          </p:cNvSpPr>
          <p:nvPr>
            <p:ph type="body" idx="1"/>
          </p:nvPr>
        </p:nvSpPr>
        <p:spPr/>
        <p:txBody>
          <a:bodyPr>
            <a:noAutofit/>
          </a:bodyPr>
          <a:lstStyle/>
          <a:p>
            <a:pPr lvl="1">
              <a:lnSpc>
                <a:spcPct val="150000"/>
              </a:lnSpc>
            </a:pPr>
            <a:r>
              <a:rPr lang="nl-NL" altLang="nl-NL" sz="1600" dirty="0" smtClean="0">
                <a:latin typeface="Arial" panose="020B0604020202020204" pitchFamily="34" charset="0"/>
                <a:cs typeface="Arial" panose="020B0604020202020204" pitchFamily="34" charset="0"/>
              </a:rPr>
              <a:t>Niet </a:t>
            </a:r>
            <a:r>
              <a:rPr lang="nl-NL" altLang="nl-NL" sz="1600" dirty="0">
                <a:latin typeface="Arial" panose="020B0604020202020204" pitchFamily="34" charset="0"/>
                <a:cs typeface="Arial" panose="020B0604020202020204" pitchFamily="34" charset="0"/>
              </a:rPr>
              <a:t>melden of overtreden voorschrift</a:t>
            </a:r>
          </a:p>
          <a:p>
            <a:pPr lvl="1">
              <a:lnSpc>
                <a:spcPct val="150000"/>
              </a:lnSpc>
            </a:pPr>
            <a:r>
              <a:rPr lang="nl-NL" altLang="nl-NL" sz="1600" dirty="0">
                <a:latin typeface="Arial" panose="020B0604020202020204" pitchFamily="34" charset="0"/>
                <a:cs typeface="Arial" panose="020B0604020202020204" pitchFamily="34" charset="0"/>
              </a:rPr>
              <a:t>Onjuist inlichtingen</a:t>
            </a:r>
          </a:p>
          <a:p>
            <a:pPr lvl="1">
              <a:lnSpc>
                <a:spcPct val="150000"/>
              </a:lnSpc>
            </a:pPr>
            <a:r>
              <a:rPr lang="nl-NL" altLang="nl-NL" sz="1600" dirty="0">
                <a:latin typeface="Arial" panose="020B0604020202020204" pitchFamily="34" charset="0"/>
                <a:cs typeface="Arial" panose="020B0604020202020204" pitchFamily="34" charset="0"/>
              </a:rPr>
              <a:t>Weigering inlichtingen</a:t>
            </a:r>
          </a:p>
          <a:p>
            <a:pPr lvl="1">
              <a:lnSpc>
                <a:spcPct val="150000"/>
              </a:lnSpc>
            </a:pPr>
            <a:r>
              <a:rPr lang="nl-NL" altLang="nl-NL" sz="1600" dirty="0" smtClean="0">
                <a:latin typeface="Arial" panose="020B0604020202020204" pitchFamily="34" charset="0"/>
                <a:cs typeface="Arial" panose="020B0604020202020204" pitchFamily="34" charset="0"/>
              </a:rPr>
              <a:t>ACM kan last </a:t>
            </a:r>
            <a:r>
              <a:rPr lang="nl-NL" altLang="nl-NL" sz="1600" dirty="0">
                <a:latin typeface="Arial" panose="020B0604020202020204" pitchFamily="34" charset="0"/>
                <a:cs typeface="Arial" panose="020B0604020202020204" pitchFamily="34" charset="0"/>
              </a:rPr>
              <a:t>onder dwangsom (evt. combinatie </a:t>
            </a:r>
            <a:r>
              <a:rPr lang="nl-NL" altLang="nl-NL" sz="1600" dirty="0" smtClean="0">
                <a:latin typeface="Arial" panose="020B0604020202020204" pitchFamily="34" charset="0"/>
                <a:cs typeface="Arial" panose="020B0604020202020204" pitchFamily="34" charset="0"/>
              </a:rPr>
              <a:t>met </a:t>
            </a:r>
            <a:r>
              <a:rPr lang="nl-NL" altLang="nl-NL" sz="1600" dirty="0">
                <a:latin typeface="Arial" panose="020B0604020202020204" pitchFamily="34" charset="0"/>
                <a:cs typeface="Arial" panose="020B0604020202020204" pitchFamily="34" charset="0"/>
              </a:rPr>
              <a:t>boete) </a:t>
            </a:r>
            <a:r>
              <a:rPr lang="nl-NL" altLang="nl-NL" sz="1600" dirty="0" smtClean="0">
                <a:latin typeface="Arial" panose="020B0604020202020204" pitchFamily="34" charset="0"/>
                <a:cs typeface="Arial" panose="020B0604020202020204" pitchFamily="34" charset="0"/>
              </a:rPr>
              <a:t>opleggen</a:t>
            </a:r>
          </a:p>
        </p:txBody>
      </p:sp>
      <p:sp>
        <p:nvSpPr>
          <p:cNvPr id="67588" name="AutoShape 4"/>
          <p:cNvSpPr>
            <a:spLocks/>
          </p:cNvSpPr>
          <p:nvPr/>
        </p:nvSpPr>
        <p:spPr bwMode="auto">
          <a:xfrm>
            <a:off x="5494338" y="2750760"/>
            <a:ext cx="215900" cy="792163"/>
          </a:xfrm>
          <a:prstGeom prst="rightBrace">
            <a:avLst>
              <a:gd name="adj1" fmla="val 3057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nl-NL" altLang="nl-NL"/>
          </a:p>
        </p:txBody>
      </p:sp>
      <p:sp>
        <p:nvSpPr>
          <p:cNvPr id="67589" name="Text Box 5"/>
          <p:cNvSpPr txBox="1">
            <a:spLocks noChangeArrowheads="1"/>
          </p:cNvSpPr>
          <p:nvPr/>
        </p:nvSpPr>
        <p:spPr bwMode="auto">
          <a:xfrm>
            <a:off x="6069013" y="2808288"/>
            <a:ext cx="280076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nl-NL" altLang="nl-NL" sz="1600" dirty="0" smtClean="0">
              <a:latin typeface="Arial" panose="020B0604020202020204" pitchFamily="34" charset="0"/>
              <a:cs typeface="Arial" panose="020B0604020202020204" pitchFamily="34" charset="0"/>
            </a:endParaRPr>
          </a:p>
          <a:p>
            <a:r>
              <a:rPr lang="nl-NL" altLang="nl-NL" sz="1600" dirty="0" smtClean="0">
                <a:latin typeface="Arial" panose="020B0604020202020204" pitchFamily="34" charset="0"/>
                <a:cs typeface="Arial" panose="020B0604020202020204" pitchFamily="34" charset="0"/>
              </a:rPr>
              <a:t>€ 900.000 </a:t>
            </a:r>
            <a:r>
              <a:rPr lang="nl-NL" altLang="nl-NL" sz="1600" dirty="0">
                <a:latin typeface="Arial" panose="020B0604020202020204" pitchFamily="34" charset="0"/>
                <a:cs typeface="Arial" panose="020B0604020202020204" pitchFamily="34" charset="0"/>
              </a:rPr>
              <a:t>of max. 1% omzet</a:t>
            </a:r>
          </a:p>
        </p:txBody>
      </p:sp>
      <p:sp>
        <p:nvSpPr>
          <p:cNvPr id="67590" name="AutoShape 6"/>
          <p:cNvSpPr>
            <a:spLocks/>
          </p:cNvSpPr>
          <p:nvPr/>
        </p:nvSpPr>
        <p:spPr bwMode="auto">
          <a:xfrm>
            <a:off x="5480494" y="2292655"/>
            <a:ext cx="215900" cy="358775"/>
          </a:xfrm>
          <a:prstGeom prst="rightBrace">
            <a:avLst>
              <a:gd name="adj1" fmla="val 13848"/>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nl-NL" altLang="nl-NL"/>
          </a:p>
        </p:txBody>
      </p:sp>
      <p:sp>
        <p:nvSpPr>
          <p:cNvPr id="67591" name="Text Box 7"/>
          <p:cNvSpPr txBox="1">
            <a:spLocks noChangeArrowheads="1"/>
          </p:cNvSpPr>
          <p:nvPr/>
        </p:nvSpPr>
        <p:spPr bwMode="auto">
          <a:xfrm>
            <a:off x="6069013" y="2089150"/>
            <a:ext cx="291458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nl-NL" altLang="nl-NL" sz="1600" dirty="0" smtClean="0">
              <a:latin typeface="Arial" panose="020B0604020202020204" pitchFamily="34" charset="0"/>
              <a:cs typeface="Arial" panose="020B0604020202020204" pitchFamily="34" charset="0"/>
            </a:endParaRPr>
          </a:p>
          <a:p>
            <a:r>
              <a:rPr lang="nl-NL" altLang="nl-NL" sz="1600" dirty="0" smtClean="0">
                <a:latin typeface="Arial" panose="020B0604020202020204" pitchFamily="34" charset="0"/>
                <a:cs typeface="Arial" panose="020B0604020202020204" pitchFamily="34" charset="0"/>
              </a:rPr>
              <a:t>€ 900.000 </a:t>
            </a:r>
            <a:r>
              <a:rPr lang="nl-NL" altLang="nl-NL" sz="1600" dirty="0">
                <a:latin typeface="Arial" panose="020B0604020202020204" pitchFamily="34" charset="0"/>
                <a:cs typeface="Arial" panose="020B0604020202020204" pitchFamily="34" charset="0"/>
              </a:rPr>
              <a:t>of max. 10% omzet</a:t>
            </a: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57</a:t>
            </a:fld>
            <a:endParaRPr lang="nl-NL" noProof="0"/>
          </a:p>
        </p:txBody>
      </p:sp>
    </p:spTree>
    <p:extLst>
      <p:ext uri="{BB962C8B-B14F-4D97-AF65-F5344CB8AC3E}">
        <p14:creationId xmlns:p14="http://schemas.microsoft.com/office/powerpoint/2010/main" val="154752691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3200" dirty="0" smtClean="0">
                <a:latin typeface="Arial" panose="020B0604020202020204" pitchFamily="34" charset="0"/>
                <a:cs typeface="Arial" panose="020B0604020202020204" pitchFamily="34" charset="0"/>
              </a:rPr>
              <a:t>Zeggenschap</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lstStyle/>
          <a:p>
            <a:pPr marL="266700" lvl="0" indent="-266700" eaLnBrk="0" hangingPunct="0">
              <a:lnSpc>
                <a:spcPct val="150000"/>
              </a:lnSpc>
              <a:tabLst>
                <a:tab pos="809625" algn="l"/>
              </a:tabLst>
            </a:pPr>
            <a:r>
              <a:rPr lang="nl-NL" sz="1800" dirty="0">
                <a:solidFill>
                  <a:prstClr val="black"/>
                </a:solidFill>
                <a:latin typeface="Arial" panose="020B0604020202020204" pitchFamily="34" charset="0"/>
                <a:cs typeface="Arial" panose="020B0604020202020204" pitchFamily="34" charset="0"/>
              </a:rPr>
              <a:t>Mogelijkheid om op grond van feitelijke </a:t>
            </a:r>
            <a:r>
              <a:rPr lang="nl-NL" sz="1800" dirty="0" smtClean="0">
                <a:solidFill>
                  <a:prstClr val="black"/>
                </a:solidFill>
                <a:latin typeface="Arial" panose="020B0604020202020204" pitchFamily="34" charset="0"/>
                <a:cs typeface="Arial" panose="020B0604020202020204" pitchFamily="34" charset="0"/>
              </a:rPr>
              <a:t>of juridische </a:t>
            </a:r>
            <a:r>
              <a:rPr lang="nl-NL" sz="1800" dirty="0">
                <a:solidFill>
                  <a:prstClr val="black"/>
                </a:solidFill>
                <a:latin typeface="Arial" panose="020B0604020202020204" pitchFamily="34" charset="0"/>
                <a:cs typeface="Arial" panose="020B0604020202020204" pitchFamily="34" charset="0"/>
              </a:rPr>
              <a:t>omstandigheden een beslissende invloed uit te oefenen op de activiteiten van een </a:t>
            </a:r>
            <a:r>
              <a:rPr lang="nl-NL" sz="1800" dirty="0" smtClean="0">
                <a:solidFill>
                  <a:prstClr val="black"/>
                </a:solidFill>
                <a:latin typeface="Arial" panose="020B0604020202020204" pitchFamily="34" charset="0"/>
                <a:cs typeface="Arial" panose="020B0604020202020204" pitchFamily="34" charset="0"/>
              </a:rPr>
              <a:t>onderneming</a:t>
            </a:r>
            <a:endParaRPr lang="nl-NL" sz="1800" dirty="0">
              <a:solidFill>
                <a:prstClr val="black"/>
              </a:solidFill>
              <a:latin typeface="Arial" panose="020B0604020202020204" pitchFamily="34" charset="0"/>
              <a:cs typeface="Arial" panose="020B0604020202020204" pitchFamily="34" charset="0"/>
            </a:endParaRPr>
          </a:p>
          <a:p>
            <a:pPr marL="266700" lvl="0" indent="-266700" eaLnBrk="0" hangingPunct="0">
              <a:lnSpc>
                <a:spcPct val="150000"/>
              </a:lnSpc>
              <a:tabLst>
                <a:tab pos="766763" algn="l"/>
              </a:tabLst>
            </a:pPr>
            <a:r>
              <a:rPr lang="nl-NL" sz="1800" dirty="0">
                <a:solidFill>
                  <a:prstClr val="black"/>
                </a:solidFill>
                <a:latin typeface="Arial" panose="020B0604020202020204" pitchFamily="34" charset="0"/>
                <a:cs typeface="Arial" panose="020B0604020202020204" pitchFamily="34" charset="0"/>
                <a:sym typeface="Symbol" pitchFamily="18" charset="2"/>
              </a:rPr>
              <a:t>Juridische </a:t>
            </a:r>
            <a:r>
              <a:rPr lang="nl-NL" sz="1800" dirty="0" smtClean="0">
                <a:solidFill>
                  <a:prstClr val="black"/>
                </a:solidFill>
                <a:latin typeface="Arial" panose="020B0604020202020204" pitchFamily="34" charset="0"/>
                <a:cs typeface="Arial" panose="020B0604020202020204" pitchFamily="34" charset="0"/>
                <a:sym typeface="Symbol" pitchFamily="18" charset="2"/>
              </a:rPr>
              <a:t>zeggenschap</a:t>
            </a:r>
            <a:endParaRPr lang="nl-NL" sz="1800" dirty="0">
              <a:solidFill>
                <a:prstClr val="black"/>
              </a:solidFill>
              <a:latin typeface="Arial" panose="020B0604020202020204" pitchFamily="34" charset="0"/>
              <a:cs typeface="Arial" panose="020B0604020202020204" pitchFamily="34" charset="0"/>
              <a:sym typeface="Symbol" pitchFamily="18" charset="2"/>
            </a:endParaRPr>
          </a:p>
          <a:p>
            <a:pPr marL="266700" lvl="0" indent="-266700" eaLnBrk="0" hangingPunct="0">
              <a:lnSpc>
                <a:spcPct val="150000"/>
              </a:lnSpc>
              <a:tabLst>
                <a:tab pos="766763" algn="l"/>
              </a:tabLst>
            </a:pPr>
            <a:r>
              <a:rPr lang="nl-NL" sz="1800" dirty="0" smtClean="0">
                <a:solidFill>
                  <a:prstClr val="black"/>
                </a:solidFill>
                <a:latin typeface="Arial" panose="020B0604020202020204" pitchFamily="34" charset="0"/>
                <a:cs typeface="Arial" panose="020B0604020202020204" pitchFamily="34" charset="0"/>
                <a:sym typeface="Symbol" pitchFamily="18" charset="2"/>
              </a:rPr>
              <a:t>Feitelijke zeggenschap</a:t>
            </a:r>
          </a:p>
          <a:p>
            <a:pPr marL="266700" lvl="0" indent="-266700" eaLnBrk="0" hangingPunct="0">
              <a:lnSpc>
                <a:spcPct val="150000"/>
              </a:lnSpc>
              <a:tabLst>
                <a:tab pos="766763" algn="l"/>
              </a:tabLst>
            </a:pPr>
            <a:endParaRPr lang="nl-NL" sz="1800" dirty="0">
              <a:solidFill>
                <a:prstClr val="black"/>
              </a:solidFill>
              <a:latin typeface="Arial" panose="020B0604020202020204" pitchFamily="34" charset="0"/>
              <a:cs typeface="Arial" panose="020B0604020202020204" pitchFamily="34" charset="0"/>
              <a:sym typeface="Symbol" pitchFamily="18" charset="2"/>
            </a:endParaRPr>
          </a:p>
          <a:p>
            <a:pPr marL="0" lvl="0" indent="0" eaLnBrk="0" hangingPunct="0">
              <a:lnSpc>
                <a:spcPct val="150000"/>
              </a:lnSpc>
              <a:buNone/>
              <a:tabLst>
                <a:tab pos="766763" algn="l"/>
              </a:tabLst>
            </a:pPr>
            <a:r>
              <a:rPr lang="nl-NL" sz="1800" b="1" dirty="0" smtClean="0">
                <a:solidFill>
                  <a:prstClr val="black"/>
                </a:solidFill>
                <a:latin typeface="Arial" panose="020B0604020202020204" pitchFamily="34" charset="0"/>
                <a:cs typeface="Arial" panose="020B0604020202020204" pitchFamily="34" charset="0"/>
                <a:sym typeface="Symbol" pitchFamily="18" charset="2"/>
              </a:rPr>
              <a:t>Vormen van zeggenschap</a:t>
            </a:r>
            <a:endParaRPr lang="nl-NL" sz="1800" b="1" dirty="0">
              <a:solidFill>
                <a:prstClr val="black"/>
              </a:solidFill>
              <a:latin typeface="Arial" panose="020B0604020202020204" pitchFamily="34" charset="0"/>
              <a:cs typeface="Arial" panose="020B0604020202020204" pitchFamily="34" charset="0"/>
              <a:sym typeface="Symbol" pitchFamily="18" charset="2"/>
            </a:endParaRPr>
          </a:p>
          <a:p>
            <a:pPr marL="266700" lvl="0" indent="-266700" eaLnBrk="0" hangingPunct="0">
              <a:lnSpc>
                <a:spcPct val="150000"/>
              </a:lnSpc>
              <a:tabLst>
                <a:tab pos="766763" algn="l"/>
              </a:tabLst>
            </a:pPr>
            <a:r>
              <a:rPr lang="nl-NL" sz="1800" dirty="0">
                <a:solidFill>
                  <a:prstClr val="black"/>
                </a:solidFill>
                <a:latin typeface="Arial" panose="020B0604020202020204" pitchFamily="34" charset="0"/>
                <a:cs typeface="Arial" panose="020B0604020202020204" pitchFamily="34" charset="0"/>
                <a:sym typeface="Symbol" pitchFamily="18" charset="2"/>
              </a:rPr>
              <a:t>Uitsluitende </a:t>
            </a:r>
            <a:r>
              <a:rPr lang="nl-NL" sz="1800" dirty="0" smtClean="0">
                <a:solidFill>
                  <a:prstClr val="black"/>
                </a:solidFill>
                <a:latin typeface="Arial" panose="020B0604020202020204" pitchFamily="34" charset="0"/>
                <a:cs typeface="Arial" panose="020B0604020202020204" pitchFamily="34" charset="0"/>
                <a:sym typeface="Symbol" pitchFamily="18" charset="2"/>
              </a:rPr>
              <a:t>zeggenschap</a:t>
            </a:r>
            <a:endParaRPr lang="nl-NL" sz="1800" dirty="0">
              <a:solidFill>
                <a:prstClr val="black"/>
              </a:solidFill>
              <a:latin typeface="Arial" panose="020B0604020202020204" pitchFamily="34" charset="0"/>
              <a:cs typeface="Arial" panose="020B0604020202020204" pitchFamily="34" charset="0"/>
              <a:sym typeface="Symbol" pitchFamily="18" charset="2"/>
            </a:endParaRPr>
          </a:p>
          <a:p>
            <a:pPr marL="266700" lvl="0" indent="-266700" eaLnBrk="0" hangingPunct="0">
              <a:lnSpc>
                <a:spcPct val="150000"/>
              </a:lnSpc>
              <a:tabLst>
                <a:tab pos="766763" algn="l"/>
              </a:tabLst>
            </a:pPr>
            <a:r>
              <a:rPr lang="nl-NL" sz="1800" dirty="0" smtClean="0">
                <a:solidFill>
                  <a:prstClr val="black"/>
                </a:solidFill>
                <a:latin typeface="Arial" panose="020B0604020202020204" pitchFamily="34" charset="0"/>
                <a:cs typeface="Arial" panose="020B0604020202020204" pitchFamily="34" charset="0"/>
                <a:sym typeface="Symbol" pitchFamily="18" charset="2"/>
              </a:rPr>
              <a:t>Gezamenlijke </a:t>
            </a:r>
            <a:r>
              <a:rPr lang="nl-NL" sz="1800" dirty="0">
                <a:solidFill>
                  <a:prstClr val="black"/>
                </a:solidFill>
                <a:latin typeface="Arial" panose="020B0604020202020204" pitchFamily="34" charset="0"/>
                <a:cs typeface="Arial" panose="020B0604020202020204" pitchFamily="34" charset="0"/>
                <a:sym typeface="Symbol" pitchFamily="18" charset="2"/>
              </a:rPr>
              <a:t>zeggenschap</a:t>
            </a:r>
          </a:p>
          <a:p>
            <a:endParaRPr lang="nl-NL" dirty="0"/>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58</a:t>
            </a:fld>
            <a:endParaRPr lang="nl-NL" noProof="0"/>
          </a:p>
        </p:txBody>
      </p:sp>
    </p:spTree>
    <p:extLst>
      <p:ext uri="{BB962C8B-B14F-4D97-AF65-F5344CB8AC3E}">
        <p14:creationId xmlns:p14="http://schemas.microsoft.com/office/powerpoint/2010/main" val="338499268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3200" dirty="0" smtClean="0">
                <a:latin typeface="Arial" panose="020B0604020202020204" pitchFamily="34" charset="0"/>
                <a:cs typeface="Arial" panose="020B0604020202020204" pitchFamily="34" charset="0"/>
              </a:rPr>
              <a:t>Betrokken onderneming </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lstStyle/>
          <a:p>
            <a:pPr>
              <a:lnSpc>
                <a:spcPct val="150000"/>
              </a:lnSpc>
            </a:pPr>
            <a:r>
              <a:rPr lang="nl-NL" sz="1800" dirty="0">
                <a:latin typeface="Arial" panose="020B0604020202020204" pitchFamily="34" charset="0"/>
                <a:cs typeface="Arial" panose="020B0604020202020204" pitchFamily="34" charset="0"/>
              </a:rPr>
              <a:t>De fuserende ondernemingen</a:t>
            </a:r>
          </a:p>
          <a:p>
            <a:pPr>
              <a:lnSpc>
                <a:spcPct val="150000"/>
              </a:lnSpc>
            </a:pPr>
            <a:r>
              <a:rPr lang="nl-NL" sz="1800" dirty="0">
                <a:latin typeface="Arial" panose="020B0604020202020204" pitchFamily="34" charset="0"/>
                <a:cs typeface="Arial" panose="020B0604020202020204" pitchFamily="34" charset="0"/>
              </a:rPr>
              <a:t>De onderneming die de zeggenschap verwerft en de onderneming waarin zeggenschap wordt verworven (target)</a:t>
            </a:r>
          </a:p>
          <a:p>
            <a:pPr>
              <a:lnSpc>
                <a:spcPct val="150000"/>
              </a:lnSpc>
            </a:pPr>
            <a:r>
              <a:rPr lang="nl-NL" sz="1800" dirty="0">
                <a:latin typeface="Arial" panose="020B0604020202020204" pitchFamily="34" charset="0"/>
                <a:cs typeface="Arial" panose="020B0604020202020204" pitchFamily="34" charset="0"/>
              </a:rPr>
              <a:t>De ondernemingen die na de transactie zeggenschap hebben in de JV (en de JV zelf indien deze reeds bestond)</a:t>
            </a:r>
          </a:p>
          <a:p>
            <a:endParaRPr lang="nl-NL" dirty="0"/>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59</a:t>
            </a:fld>
            <a:endParaRPr lang="nl-NL" noProof="0"/>
          </a:p>
        </p:txBody>
      </p:sp>
    </p:spTree>
    <p:extLst>
      <p:ext uri="{BB962C8B-B14F-4D97-AF65-F5344CB8AC3E}">
        <p14:creationId xmlns:p14="http://schemas.microsoft.com/office/powerpoint/2010/main" val="73922797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sz="3200" dirty="0">
                <a:latin typeface="Arial" panose="020B0604020202020204" pitchFamily="34" charset="0"/>
                <a:cs typeface="Arial" panose="020B0604020202020204" pitchFamily="34" charset="0"/>
              </a:rPr>
              <a:t>D</a:t>
            </a:r>
            <a:r>
              <a:rPr lang="nl-NL" sz="3200" dirty="0" smtClean="0">
                <a:latin typeface="Arial" panose="020B0604020202020204" pitchFamily="34" charset="0"/>
                <a:cs typeface="Arial" panose="020B0604020202020204" pitchFamily="34" charset="0"/>
              </a:rPr>
              <a:t>rempels ACM</a:t>
            </a:r>
            <a:endParaRPr lang="nl-NL" sz="32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lvl="0" indent="0">
              <a:buNone/>
            </a:pPr>
            <a:r>
              <a:rPr lang="nl-NL" altLang="nl-NL" sz="1800" dirty="0" smtClean="0">
                <a:solidFill>
                  <a:prstClr val="black"/>
                </a:solidFill>
                <a:latin typeface="Arial" panose="020B0604020202020204" pitchFamily="34" charset="0"/>
                <a:cs typeface="Arial" panose="020B0604020202020204" pitchFamily="34" charset="0"/>
              </a:rPr>
              <a:t>Concentratie moet worden gemeld bij ACM als:</a:t>
            </a:r>
            <a:br>
              <a:rPr lang="nl-NL" altLang="nl-NL" sz="1800" dirty="0" smtClean="0">
                <a:solidFill>
                  <a:prstClr val="black"/>
                </a:solidFill>
                <a:latin typeface="Arial" panose="020B0604020202020204" pitchFamily="34" charset="0"/>
                <a:cs typeface="Arial" panose="020B0604020202020204" pitchFamily="34" charset="0"/>
              </a:rPr>
            </a:br>
            <a:endParaRPr lang="nl-NL" altLang="nl-NL" sz="1800" dirty="0" smtClean="0">
              <a:solidFill>
                <a:prstClr val="black"/>
              </a:solidFill>
              <a:latin typeface="Arial" panose="020B0604020202020204" pitchFamily="34" charset="0"/>
              <a:cs typeface="Arial" panose="020B0604020202020204" pitchFamily="34" charset="0"/>
            </a:endParaRPr>
          </a:p>
          <a:p>
            <a:pPr marL="347663" indent="-342900">
              <a:buFont typeface="+mj-lt"/>
              <a:buAutoNum type="arabicPeriod"/>
            </a:pPr>
            <a:r>
              <a:rPr lang="nl-NL" sz="1800" dirty="0" smtClean="0">
                <a:solidFill>
                  <a:srgbClr val="000000"/>
                </a:solidFill>
                <a:latin typeface="Arial" panose="020B0604020202020204" pitchFamily="34" charset="0"/>
                <a:cs typeface="Arial" panose="020B0604020202020204" pitchFamily="34" charset="0"/>
              </a:rPr>
              <a:t>Omzet </a:t>
            </a:r>
            <a:r>
              <a:rPr lang="nl-NL" sz="1800" dirty="0">
                <a:solidFill>
                  <a:srgbClr val="000000"/>
                </a:solidFill>
                <a:latin typeface="Arial" panose="020B0604020202020204" pitchFamily="34" charset="0"/>
                <a:cs typeface="Arial" panose="020B0604020202020204" pitchFamily="34" charset="0"/>
              </a:rPr>
              <a:t>betrokken </a:t>
            </a:r>
            <a:r>
              <a:rPr lang="nl-NL" sz="1800" dirty="0" smtClean="0">
                <a:solidFill>
                  <a:srgbClr val="000000"/>
                </a:solidFill>
                <a:latin typeface="Arial" panose="020B0604020202020204" pitchFamily="34" charset="0"/>
                <a:cs typeface="Arial" panose="020B0604020202020204" pitchFamily="34" charset="0"/>
              </a:rPr>
              <a:t>ondernemingen wereldwijd </a:t>
            </a:r>
            <a:r>
              <a:rPr lang="nl-NL" sz="1800" b="1" u="sng" dirty="0" smtClean="0">
                <a:solidFill>
                  <a:srgbClr val="000000"/>
                </a:solidFill>
                <a:latin typeface="Arial" panose="020B0604020202020204" pitchFamily="34" charset="0"/>
                <a:cs typeface="Arial" panose="020B0604020202020204" pitchFamily="34" charset="0"/>
              </a:rPr>
              <a:t>&gt; </a:t>
            </a:r>
            <a:r>
              <a:rPr lang="nl-NL" sz="1800" b="1" u="sng" dirty="0">
                <a:solidFill>
                  <a:srgbClr val="000000"/>
                </a:solidFill>
                <a:latin typeface="Arial" panose="020B0604020202020204" pitchFamily="34" charset="0"/>
                <a:cs typeface="Arial" panose="020B0604020202020204" pitchFamily="34" charset="0"/>
              </a:rPr>
              <a:t>€ 150 </a:t>
            </a:r>
            <a:r>
              <a:rPr lang="nl-NL" sz="1800" b="1" u="sng" dirty="0" smtClean="0">
                <a:solidFill>
                  <a:srgbClr val="000000"/>
                </a:solidFill>
                <a:latin typeface="Arial" panose="020B0604020202020204" pitchFamily="34" charset="0"/>
                <a:cs typeface="Arial" panose="020B0604020202020204" pitchFamily="34" charset="0"/>
              </a:rPr>
              <a:t>miljoen</a:t>
            </a:r>
            <a:r>
              <a:rPr lang="nl-NL" sz="1800" dirty="0" smtClean="0">
                <a:solidFill>
                  <a:srgbClr val="000000"/>
                </a:solidFill>
                <a:latin typeface="Arial" panose="020B0604020202020204" pitchFamily="34" charset="0"/>
                <a:cs typeface="Arial" panose="020B0604020202020204" pitchFamily="34" charset="0"/>
              </a:rPr>
              <a:t> in het voorafgaande kalenderjaar</a:t>
            </a:r>
            <a:endParaRPr lang="nl-NL" sz="1800" dirty="0">
              <a:solidFill>
                <a:srgbClr val="000000"/>
              </a:solidFill>
              <a:latin typeface="Arial" panose="020B0604020202020204" pitchFamily="34" charset="0"/>
              <a:cs typeface="Arial" panose="020B0604020202020204" pitchFamily="34" charset="0"/>
            </a:endParaRPr>
          </a:p>
          <a:p>
            <a:pPr marL="347663" indent="-342900">
              <a:buFont typeface="+mj-lt"/>
              <a:buAutoNum type="arabicPeriod"/>
            </a:pPr>
            <a:r>
              <a:rPr lang="nl-NL" sz="1800" dirty="0">
                <a:solidFill>
                  <a:srgbClr val="000000"/>
                </a:solidFill>
                <a:latin typeface="Arial" panose="020B0604020202020204" pitchFamily="34" charset="0"/>
                <a:cs typeface="Arial" panose="020B0604020202020204" pitchFamily="34" charset="0"/>
              </a:rPr>
              <a:t>Waarvan door ten minste 2 van de ondernemingen minimaal </a:t>
            </a:r>
            <a:r>
              <a:rPr lang="nl-NL" sz="1800" b="1" u="sng" dirty="0">
                <a:solidFill>
                  <a:srgbClr val="000000"/>
                </a:solidFill>
                <a:latin typeface="Arial" panose="020B0604020202020204" pitchFamily="34" charset="0"/>
                <a:cs typeface="Arial" panose="020B0604020202020204" pitchFamily="34" charset="0"/>
              </a:rPr>
              <a:t>€ 30 miljoen</a:t>
            </a:r>
            <a:r>
              <a:rPr lang="nl-NL" sz="1800" dirty="0">
                <a:solidFill>
                  <a:srgbClr val="000000"/>
                </a:solidFill>
                <a:latin typeface="Arial" panose="020B0604020202020204" pitchFamily="34" charset="0"/>
                <a:cs typeface="Arial" panose="020B0604020202020204" pitchFamily="34" charset="0"/>
              </a:rPr>
              <a:t> in </a:t>
            </a:r>
            <a:r>
              <a:rPr lang="nl-NL" sz="1800" dirty="0" smtClean="0">
                <a:solidFill>
                  <a:srgbClr val="000000"/>
                </a:solidFill>
                <a:latin typeface="Arial" panose="020B0604020202020204" pitchFamily="34" charset="0"/>
                <a:cs typeface="Arial" panose="020B0604020202020204" pitchFamily="34" charset="0"/>
              </a:rPr>
              <a:t>Nederland </a:t>
            </a:r>
            <a:r>
              <a:rPr lang="nl-NL" sz="1800" dirty="0">
                <a:solidFill>
                  <a:srgbClr val="000000"/>
                </a:solidFill>
                <a:latin typeface="Arial" panose="020B0604020202020204" pitchFamily="34" charset="0"/>
                <a:cs typeface="Arial" panose="020B0604020202020204" pitchFamily="34" charset="0"/>
              </a:rPr>
              <a:t>is behaald</a:t>
            </a:r>
          </a:p>
          <a:p>
            <a:pPr marL="0" indent="0">
              <a:buNone/>
            </a:pPr>
            <a:endParaRPr lang="nl-NL" sz="1700" dirty="0" smtClean="0">
              <a:solidFill>
                <a:srgbClr val="000000"/>
              </a:solidFill>
              <a:latin typeface="Arial" panose="020B0604020202020204" pitchFamily="34" charset="0"/>
              <a:cs typeface="Arial" panose="020B0604020202020204" pitchFamily="34" charset="0"/>
            </a:endParaRPr>
          </a:p>
          <a:p>
            <a:pPr lvl="1" eaLnBrk="0" fontAlgn="base" hangingPunct="0">
              <a:lnSpc>
                <a:spcPts val="3000"/>
              </a:lnSpc>
              <a:spcAft>
                <a:spcPct val="0"/>
              </a:spcAft>
            </a:pPr>
            <a:endParaRPr lang="nl-NL" altLang="nl-NL" sz="1500" dirty="0" smtClean="0">
              <a:solidFill>
                <a:prstClr val="black"/>
              </a:solidFill>
              <a:latin typeface="Arial" panose="020B0604020202020204" pitchFamily="34" charset="0"/>
              <a:cs typeface="Arial" panose="020B0604020202020204" pitchFamily="34" charset="0"/>
            </a:endParaRPr>
          </a:p>
          <a:p>
            <a:pPr marL="0" indent="0">
              <a:buNone/>
            </a:pPr>
            <a:endParaRPr lang="nl-NL" sz="1700" dirty="0">
              <a:solidFill>
                <a:srgbClr val="000000"/>
              </a:solidFill>
              <a:latin typeface="Arial" panose="020B0604020202020204" pitchFamily="34" charset="0"/>
              <a:cs typeface="Arial" panose="020B0604020202020204" pitchFamily="34" charset="0"/>
            </a:endParaRPr>
          </a:p>
        </p:txBody>
      </p:sp>
      <p:sp>
        <p:nvSpPr>
          <p:cNvPr id="5" name="Tijdelijke aanduiding voor dianummer 4"/>
          <p:cNvSpPr>
            <a:spLocks noGrp="1"/>
          </p:cNvSpPr>
          <p:nvPr>
            <p:ph type="sldNum" sz="quarter" idx="12"/>
          </p:nvPr>
        </p:nvSpPr>
        <p:spPr/>
        <p:txBody>
          <a:bodyPr/>
          <a:lstStyle/>
          <a:p>
            <a:fld id="{E45BB751-80D0-6247-BA02-60582747485A}" type="slidenum">
              <a:rPr lang="nl-NL" smtClean="0">
                <a:solidFill>
                  <a:prstClr val="black">
                    <a:tint val="75000"/>
                  </a:prstClr>
                </a:solidFill>
              </a:rPr>
              <a:pPr/>
              <a:t>60</a:t>
            </a:fld>
            <a:endParaRPr lang="nl-NL">
              <a:solidFill>
                <a:prstClr val="black">
                  <a:tint val="75000"/>
                </a:prstClr>
              </a:solidFill>
            </a:endParaRPr>
          </a:p>
        </p:txBody>
      </p:sp>
    </p:spTree>
    <p:extLst>
      <p:ext uri="{BB962C8B-B14F-4D97-AF65-F5344CB8AC3E}">
        <p14:creationId xmlns:p14="http://schemas.microsoft.com/office/powerpoint/2010/main" val="1340478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sz="3200" dirty="0">
                <a:latin typeface="Arial" panose="020B0604020202020204" pitchFamily="34" charset="0"/>
                <a:cs typeface="Arial" panose="020B0604020202020204" pitchFamily="34" charset="0"/>
              </a:rPr>
              <a:t>D</a:t>
            </a:r>
            <a:r>
              <a:rPr lang="nl-NL" sz="3200" dirty="0" smtClean="0">
                <a:latin typeface="Arial" panose="020B0604020202020204" pitchFamily="34" charset="0"/>
                <a:cs typeface="Arial" panose="020B0604020202020204" pitchFamily="34" charset="0"/>
              </a:rPr>
              <a:t>rempels ACM zorg</a:t>
            </a:r>
            <a:endParaRPr lang="nl-NL" sz="32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a:buNone/>
            </a:pPr>
            <a:r>
              <a:rPr lang="nl-NL" sz="1800" dirty="0" smtClean="0">
                <a:latin typeface="Arial" panose="020B0604020202020204" pitchFamily="34" charset="0"/>
                <a:cs typeface="Arial" panose="020B0604020202020204" pitchFamily="34" charset="0"/>
              </a:rPr>
              <a:t>Concentratie in de zorg moet worden gemeld als:</a:t>
            </a:r>
          </a:p>
          <a:p>
            <a:pPr>
              <a:buNone/>
            </a:pPr>
            <a:endParaRPr lang="nl-NL" sz="1800" dirty="0">
              <a:latin typeface="Arial" panose="020B0604020202020204" pitchFamily="34" charset="0"/>
              <a:cs typeface="Arial" panose="020B0604020202020204" pitchFamily="34" charset="0"/>
            </a:endParaRPr>
          </a:p>
          <a:p>
            <a:pPr marL="342900" indent="-342900">
              <a:buFont typeface="+mj-lt"/>
              <a:buAutoNum type="arabicPeriod"/>
            </a:pPr>
            <a:r>
              <a:rPr lang="nl-NL" sz="1800" dirty="0">
                <a:latin typeface="Arial" panose="020B0604020202020204" pitchFamily="34" charset="0"/>
                <a:cs typeface="Arial" panose="020B0604020202020204" pitchFamily="34" charset="0"/>
              </a:rPr>
              <a:t>d</a:t>
            </a:r>
            <a:r>
              <a:rPr lang="nl-NL" sz="1800" dirty="0" smtClean="0">
                <a:latin typeface="Arial" panose="020B0604020202020204" pitchFamily="34" charset="0"/>
                <a:cs typeface="Arial" panose="020B0604020202020204" pitchFamily="34" charset="0"/>
              </a:rPr>
              <a:t>e </a:t>
            </a:r>
            <a:r>
              <a:rPr lang="nl-NL" sz="1800" dirty="0">
                <a:latin typeface="Arial" panose="020B0604020202020204" pitchFamily="34" charset="0"/>
                <a:cs typeface="Arial" panose="020B0604020202020204" pitchFamily="34" charset="0"/>
              </a:rPr>
              <a:t>wereldwijde omzet van de betrokken bedrijven in </a:t>
            </a:r>
            <a:r>
              <a:rPr lang="nl-NL" sz="1800" dirty="0" smtClean="0">
                <a:latin typeface="Arial" panose="020B0604020202020204" pitchFamily="34" charset="0"/>
                <a:cs typeface="Arial" panose="020B0604020202020204" pitchFamily="34" charset="0"/>
              </a:rPr>
              <a:t>het voorafgaande kalenderjaar </a:t>
            </a:r>
            <a:r>
              <a:rPr lang="nl-NL" sz="1800" dirty="0">
                <a:latin typeface="Arial" panose="020B0604020202020204" pitchFamily="34" charset="0"/>
                <a:cs typeface="Arial" panose="020B0604020202020204" pitchFamily="34" charset="0"/>
              </a:rPr>
              <a:t>in totaal meer </a:t>
            </a:r>
            <a:r>
              <a:rPr lang="nl-NL" sz="1800" dirty="0" smtClean="0">
                <a:latin typeface="Arial" panose="020B0604020202020204" pitchFamily="34" charset="0"/>
                <a:cs typeface="Arial" panose="020B0604020202020204" pitchFamily="34" charset="0"/>
              </a:rPr>
              <a:t>is dan </a:t>
            </a:r>
            <a:r>
              <a:rPr lang="nl-NL" sz="1800" b="1" u="sng" dirty="0" smtClean="0">
                <a:latin typeface="Arial" panose="020B0604020202020204" pitchFamily="34" charset="0"/>
                <a:cs typeface="Arial" panose="020B0604020202020204" pitchFamily="34" charset="0"/>
              </a:rPr>
              <a:t>€ 55.000.000</a:t>
            </a:r>
            <a:r>
              <a:rPr lang="nl-NL" sz="1800" dirty="0" smtClean="0">
                <a:latin typeface="Arial" panose="020B0604020202020204" pitchFamily="34" charset="0"/>
                <a:cs typeface="Arial" panose="020B0604020202020204" pitchFamily="34" charset="0"/>
              </a:rPr>
              <a:t>; </a:t>
            </a:r>
            <a:r>
              <a:rPr lang="nl-NL" sz="1800" b="1" dirty="0" smtClean="0">
                <a:latin typeface="Arial" panose="020B0604020202020204" pitchFamily="34" charset="0"/>
                <a:cs typeface="Arial" panose="020B0604020202020204" pitchFamily="34" charset="0"/>
              </a:rPr>
              <a:t>en</a:t>
            </a:r>
          </a:p>
          <a:p>
            <a:pPr marL="342900" indent="-342900">
              <a:buFont typeface="+mj-lt"/>
              <a:buAutoNum type="arabicPeriod"/>
            </a:pPr>
            <a:r>
              <a:rPr lang="nl-NL" sz="1800" dirty="0">
                <a:latin typeface="Arial" panose="020B0604020202020204" pitchFamily="34" charset="0"/>
                <a:cs typeface="Arial" panose="020B0604020202020204" pitchFamily="34" charset="0"/>
              </a:rPr>
              <a:t>m</a:t>
            </a:r>
            <a:r>
              <a:rPr lang="nl-NL" sz="1800" dirty="0" smtClean="0">
                <a:latin typeface="Arial" panose="020B0604020202020204" pitchFamily="34" charset="0"/>
                <a:cs typeface="Arial" panose="020B0604020202020204" pitchFamily="34" charset="0"/>
              </a:rPr>
              <a:t>instens twee </a:t>
            </a:r>
            <a:r>
              <a:rPr lang="nl-NL" sz="1800" dirty="0">
                <a:latin typeface="Arial" panose="020B0604020202020204" pitchFamily="34" charset="0"/>
                <a:cs typeface="Arial" panose="020B0604020202020204" pitchFamily="34" charset="0"/>
              </a:rPr>
              <a:t>van de betrokken bedrijven </a:t>
            </a:r>
            <a:r>
              <a:rPr lang="nl-NL" sz="1800" dirty="0" smtClean="0">
                <a:latin typeface="Arial" panose="020B0604020202020204" pitchFamily="34" charset="0"/>
                <a:cs typeface="Arial" panose="020B0604020202020204" pitchFamily="34" charset="0"/>
              </a:rPr>
              <a:t>binnen </a:t>
            </a:r>
            <a:r>
              <a:rPr lang="nl-NL" sz="1800" dirty="0">
                <a:latin typeface="Arial" panose="020B0604020202020204" pitchFamily="34" charset="0"/>
                <a:cs typeface="Arial" panose="020B0604020202020204" pitchFamily="34" charset="0"/>
              </a:rPr>
              <a:t>Nederland een jaaromzet </a:t>
            </a:r>
            <a:r>
              <a:rPr lang="nl-NL" sz="1800" dirty="0" smtClean="0">
                <a:latin typeface="Arial" panose="020B0604020202020204" pitchFamily="34" charset="0"/>
                <a:cs typeface="Arial" panose="020B0604020202020204" pitchFamily="34" charset="0"/>
              </a:rPr>
              <a:t>van </a:t>
            </a:r>
            <a:r>
              <a:rPr lang="nl-NL" sz="1800" b="1" u="sng" dirty="0" smtClean="0">
                <a:latin typeface="Arial" panose="020B0604020202020204" pitchFamily="34" charset="0"/>
                <a:cs typeface="Arial" panose="020B0604020202020204" pitchFamily="34" charset="0"/>
              </a:rPr>
              <a:t>€ </a:t>
            </a:r>
            <a:r>
              <a:rPr lang="nl-NL" sz="1800" b="1" u="sng" dirty="0">
                <a:latin typeface="Arial" panose="020B0604020202020204" pitchFamily="34" charset="0"/>
                <a:cs typeface="Arial" panose="020B0604020202020204" pitchFamily="34" charset="0"/>
              </a:rPr>
              <a:t>10 miljoen</a:t>
            </a:r>
            <a:r>
              <a:rPr lang="nl-NL" sz="1800" dirty="0">
                <a:latin typeface="Arial" panose="020B0604020202020204" pitchFamily="34" charset="0"/>
                <a:cs typeface="Arial" panose="020B0604020202020204" pitchFamily="34" charset="0"/>
              </a:rPr>
              <a:t> of </a:t>
            </a:r>
            <a:r>
              <a:rPr lang="nl-NL" sz="1800" dirty="0" smtClean="0">
                <a:latin typeface="Arial" panose="020B0604020202020204" pitchFamily="34" charset="0"/>
                <a:cs typeface="Arial" panose="020B0604020202020204" pitchFamily="34" charset="0"/>
              </a:rPr>
              <a:t>meer hebben in het voorafgaande kalenderjaar; </a:t>
            </a:r>
            <a:r>
              <a:rPr lang="nl-NL" sz="1800" b="1" dirty="0" smtClean="0">
                <a:latin typeface="Arial" panose="020B0604020202020204" pitchFamily="34" charset="0"/>
                <a:cs typeface="Arial" panose="020B0604020202020204" pitchFamily="34" charset="0"/>
              </a:rPr>
              <a:t>en</a:t>
            </a:r>
          </a:p>
          <a:p>
            <a:pPr marL="342900" indent="-342900">
              <a:buFont typeface="+mj-lt"/>
              <a:buAutoNum type="arabicPeriod"/>
            </a:pPr>
            <a:r>
              <a:rPr lang="nl-NL" sz="1800" dirty="0">
                <a:latin typeface="Arial" panose="020B0604020202020204" pitchFamily="34" charset="0"/>
                <a:cs typeface="Arial" panose="020B0604020202020204" pitchFamily="34" charset="0"/>
              </a:rPr>
              <a:t>m</a:t>
            </a:r>
            <a:r>
              <a:rPr lang="nl-NL" sz="1800" dirty="0" smtClean="0">
                <a:latin typeface="Arial" panose="020B0604020202020204" pitchFamily="34" charset="0"/>
                <a:cs typeface="Arial" panose="020B0604020202020204" pitchFamily="34" charset="0"/>
              </a:rPr>
              <a:t>instens twee van de betrokken </a:t>
            </a:r>
            <a:r>
              <a:rPr lang="nl-NL" sz="1800" dirty="0">
                <a:latin typeface="Arial" panose="020B0604020202020204" pitchFamily="34" charset="0"/>
                <a:cs typeface="Arial" panose="020B0604020202020204" pitchFamily="34" charset="0"/>
              </a:rPr>
              <a:t>ondernemingen </a:t>
            </a:r>
            <a:r>
              <a:rPr lang="nl-NL" sz="1800" dirty="0" smtClean="0">
                <a:latin typeface="Arial" panose="020B0604020202020204" pitchFamily="34" charset="0"/>
                <a:cs typeface="Arial" panose="020B0604020202020204" pitchFamily="34" charset="0"/>
              </a:rPr>
              <a:t>in </a:t>
            </a:r>
            <a:r>
              <a:rPr lang="nl-NL" sz="1800" dirty="0">
                <a:latin typeface="Arial" panose="020B0604020202020204" pitchFamily="34" charset="0"/>
                <a:cs typeface="Arial" panose="020B0604020202020204" pitchFamily="34" charset="0"/>
              </a:rPr>
              <a:t>het voorafgaande kalenderjaar, met het verlenen van </a:t>
            </a:r>
            <a:r>
              <a:rPr lang="nl-NL" sz="1800" dirty="0" smtClean="0">
                <a:latin typeface="Arial" panose="020B0604020202020204" pitchFamily="34" charset="0"/>
                <a:cs typeface="Arial" panose="020B0604020202020204" pitchFamily="34" charset="0"/>
              </a:rPr>
              <a:t>zorg, ieder </a:t>
            </a:r>
            <a:r>
              <a:rPr lang="nl-NL" sz="1800" dirty="0">
                <a:latin typeface="Arial" panose="020B0604020202020204" pitchFamily="34" charset="0"/>
                <a:cs typeface="Arial" panose="020B0604020202020204" pitchFamily="34" charset="0"/>
              </a:rPr>
              <a:t>afzonderlijk een omzet </a:t>
            </a:r>
            <a:r>
              <a:rPr lang="nl-NL" sz="1800" dirty="0" smtClean="0">
                <a:latin typeface="Arial" panose="020B0604020202020204" pitchFamily="34" charset="0"/>
                <a:cs typeface="Arial" panose="020B0604020202020204" pitchFamily="34" charset="0"/>
              </a:rPr>
              <a:t>hebben behaald </a:t>
            </a:r>
            <a:r>
              <a:rPr lang="nl-NL" sz="1800" dirty="0">
                <a:latin typeface="Arial" panose="020B0604020202020204" pitchFamily="34" charset="0"/>
                <a:cs typeface="Arial" panose="020B0604020202020204" pitchFamily="34" charset="0"/>
              </a:rPr>
              <a:t>van meer dan </a:t>
            </a:r>
            <a:r>
              <a:rPr lang="nl-NL" sz="1800" b="1" u="sng" dirty="0">
                <a:solidFill>
                  <a:srgbClr val="000000"/>
                </a:solidFill>
                <a:latin typeface="Arial" panose="020B0604020202020204" pitchFamily="34" charset="0"/>
                <a:cs typeface="Arial" panose="020B0604020202020204" pitchFamily="34" charset="0"/>
              </a:rPr>
              <a:t>€</a:t>
            </a:r>
            <a:r>
              <a:rPr lang="nl-NL" sz="1800" b="1" u="sng" dirty="0" smtClean="0">
                <a:latin typeface="Arial" panose="020B0604020202020204" pitchFamily="34" charset="0"/>
                <a:cs typeface="Arial" panose="020B0604020202020204" pitchFamily="34" charset="0"/>
              </a:rPr>
              <a:t> </a:t>
            </a:r>
            <a:r>
              <a:rPr lang="nl-NL" sz="1800" b="1" u="sng" dirty="0">
                <a:latin typeface="Arial" panose="020B0604020202020204" pitchFamily="34" charset="0"/>
                <a:cs typeface="Arial" panose="020B0604020202020204" pitchFamily="34" charset="0"/>
              </a:rPr>
              <a:t>5.500.000</a:t>
            </a:r>
            <a:r>
              <a:rPr lang="nl-NL" sz="1800" dirty="0">
                <a:latin typeface="Arial" panose="020B0604020202020204" pitchFamily="34" charset="0"/>
                <a:cs typeface="Arial" panose="020B0604020202020204" pitchFamily="34" charset="0"/>
              </a:rPr>
              <a:t>. </a:t>
            </a:r>
            <a:endParaRPr lang="nl-NL" sz="1800" dirty="0" smtClean="0">
              <a:latin typeface="Arial" panose="020B0604020202020204" pitchFamily="34" charset="0"/>
              <a:cs typeface="Arial" panose="020B0604020202020204" pitchFamily="34" charset="0"/>
            </a:endParaRPr>
          </a:p>
          <a:p>
            <a:pPr marL="342900" indent="-342900">
              <a:buFont typeface="+mj-lt"/>
              <a:buAutoNum type="arabicPeriod"/>
            </a:pPr>
            <a:endParaRPr lang="en-US" sz="1800" dirty="0">
              <a:latin typeface="Arial" panose="020B0604020202020204" pitchFamily="34" charset="0"/>
              <a:cs typeface="Arial" panose="020B0604020202020204" pitchFamily="34" charset="0"/>
            </a:endParaRPr>
          </a:p>
          <a:p>
            <a:pPr marL="0" indent="0">
              <a:buNone/>
            </a:pPr>
            <a:r>
              <a:rPr lang="en-US" sz="1800" dirty="0" err="1" smtClean="0">
                <a:latin typeface="Arial" panose="020B0604020202020204" pitchFamily="34" charset="0"/>
                <a:cs typeface="Arial" panose="020B0604020202020204" pitchFamily="34" charset="0"/>
              </a:rPr>
              <a:t>Verlenging</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verlaagde</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drempels</a:t>
            </a:r>
            <a:r>
              <a:rPr lang="en-US" sz="1800" dirty="0" smtClean="0">
                <a:latin typeface="Arial" panose="020B0604020202020204" pitchFamily="34" charset="0"/>
                <a:cs typeface="Arial" panose="020B0604020202020204" pitchFamily="34" charset="0"/>
              </a:rPr>
              <a:t> per 1/1/2018</a:t>
            </a:r>
            <a:endParaRPr lang="nl-NL" sz="1800" dirty="0">
              <a:latin typeface="Arial" panose="020B0604020202020204" pitchFamily="34" charset="0"/>
              <a:cs typeface="Arial" panose="020B0604020202020204" pitchFamily="34" charset="0"/>
            </a:endParaRPr>
          </a:p>
        </p:txBody>
      </p:sp>
      <p:sp>
        <p:nvSpPr>
          <p:cNvPr id="5" name="Tijdelijke aanduiding voor dianummer 4"/>
          <p:cNvSpPr>
            <a:spLocks noGrp="1"/>
          </p:cNvSpPr>
          <p:nvPr>
            <p:ph type="sldNum" sz="quarter" idx="12"/>
          </p:nvPr>
        </p:nvSpPr>
        <p:spPr/>
        <p:txBody>
          <a:bodyPr/>
          <a:lstStyle/>
          <a:p>
            <a:fld id="{E45BB751-80D0-6247-BA02-60582747485A}" type="slidenum">
              <a:rPr lang="nl-NL" smtClean="0">
                <a:solidFill>
                  <a:prstClr val="black">
                    <a:tint val="75000"/>
                  </a:prstClr>
                </a:solidFill>
              </a:rPr>
              <a:pPr/>
              <a:t>61</a:t>
            </a:fld>
            <a:endParaRPr lang="nl-NL">
              <a:solidFill>
                <a:prstClr val="black">
                  <a:tint val="75000"/>
                </a:prstClr>
              </a:solidFill>
            </a:endParaRPr>
          </a:p>
        </p:txBody>
      </p:sp>
    </p:spTree>
    <p:extLst>
      <p:ext uri="{BB962C8B-B14F-4D97-AF65-F5344CB8AC3E}">
        <p14:creationId xmlns:p14="http://schemas.microsoft.com/office/powerpoint/2010/main" val="4136979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3200" dirty="0" smtClean="0">
                <a:latin typeface="Arial" panose="020B0604020202020204" pitchFamily="34" charset="0"/>
                <a:cs typeface="Arial" panose="020B0604020202020204" pitchFamily="34" charset="0"/>
              </a:rPr>
              <a:t>Omzet</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lstStyle/>
          <a:p>
            <a:pPr marL="266700" lvl="0" indent="-266700" eaLnBrk="0" hangingPunct="0">
              <a:lnSpc>
                <a:spcPct val="150000"/>
              </a:lnSpc>
              <a:tabLst>
                <a:tab pos="192088" algn="l"/>
                <a:tab pos="447675" algn="l"/>
                <a:tab pos="762000" algn="l"/>
                <a:tab pos="1143000" algn="l"/>
              </a:tabLst>
            </a:pPr>
            <a:r>
              <a:rPr lang="nl-NL" sz="1800" dirty="0">
                <a:solidFill>
                  <a:prstClr val="black"/>
                </a:solidFill>
                <a:latin typeface="Arial" panose="020B0604020202020204" pitchFamily="34" charset="0"/>
                <a:cs typeface="Arial" panose="020B0604020202020204" pitchFamily="34" charset="0"/>
              </a:rPr>
              <a:t>Omzet (netto) van groep (meerderheidsbelang)</a:t>
            </a:r>
            <a:endParaRPr lang="nl-NL" sz="1800" dirty="0">
              <a:solidFill>
                <a:prstClr val="black"/>
              </a:solidFill>
              <a:latin typeface="Arial" panose="020B0604020202020204" pitchFamily="34" charset="0"/>
              <a:cs typeface="Arial" panose="020B0604020202020204" pitchFamily="34" charset="0"/>
              <a:sym typeface="Symbol" pitchFamily="18" charset="2"/>
            </a:endParaRPr>
          </a:p>
          <a:p>
            <a:pPr marL="266700" lvl="0" indent="-266700" eaLnBrk="0" hangingPunct="0">
              <a:lnSpc>
                <a:spcPct val="150000"/>
              </a:lnSpc>
              <a:tabLst>
                <a:tab pos="192088" algn="l"/>
                <a:tab pos="381000" algn="l"/>
                <a:tab pos="762000" algn="l"/>
                <a:tab pos="1143000" algn="l"/>
              </a:tabLst>
            </a:pPr>
            <a:r>
              <a:rPr lang="nl-NL" sz="1800" dirty="0">
                <a:solidFill>
                  <a:prstClr val="black"/>
                </a:solidFill>
                <a:latin typeface="Arial" panose="020B0604020202020204" pitchFamily="34" charset="0"/>
                <a:cs typeface="Arial" panose="020B0604020202020204" pitchFamily="34" charset="0"/>
                <a:sym typeface="Symbol" pitchFamily="18" charset="2"/>
              </a:rPr>
              <a:t>Omzet in geval overname: omzet target</a:t>
            </a:r>
          </a:p>
          <a:p>
            <a:pPr marL="266700" lvl="0" indent="-266700" eaLnBrk="0" hangingPunct="0">
              <a:lnSpc>
                <a:spcPct val="150000"/>
              </a:lnSpc>
              <a:tabLst>
                <a:tab pos="192088" algn="l"/>
                <a:tab pos="381000" algn="l"/>
                <a:tab pos="762000" algn="l"/>
                <a:tab pos="1143000" algn="l"/>
              </a:tabLst>
            </a:pPr>
            <a:r>
              <a:rPr lang="nl-NL" sz="1800" dirty="0">
                <a:solidFill>
                  <a:prstClr val="black"/>
                </a:solidFill>
                <a:latin typeface="Arial" panose="020B0604020202020204" pitchFamily="34" charset="0"/>
                <a:cs typeface="Arial" panose="020B0604020202020204" pitchFamily="34" charset="0"/>
                <a:sym typeface="Symbol" pitchFamily="18" charset="2"/>
              </a:rPr>
              <a:t>Omzet van de aandeelhouders bij een JV en in het geval de JV al bestaat ook de omzet van de JV</a:t>
            </a:r>
          </a:p>
          <a:p>
            <a:pPr marL="0" lvl="0" indent="0" eaLnBrk="0" hangingPunct="0">
              <a:lnSpc>
                <a:spcPct val="150000"/>
              </a:lnSpc>
              <a:buNone/>
              <a:tabLst>
                <a:tab pos="192088" algn="l"/>
                <a:tab pos="381000" algn="l"/>
                <a:tab pos="762000" algn="l"/>
                <a:tab pos="1143000" algn="l"/>
              </a:tabLst>
            </a:pPr>
            <a:endParaRPr lang="nl-NL" sz="1800" dirty="0">
              <a:solidFill>
                <a:prstClr val="black"/>
              </a:solidFill>
              <a:latin typeface="Arial" panose="020B0604020202020204" pitchFamily="34" charset="0"/>
              <a:cs typeface="Arial" panose="020B0604020202020204" pitchFamily="34" charset="0"/>
              <a:sym typeface="Symbol" pitchFamily="18" charset="2"/>
            </a:endParaRPr>
          </a:p>
          <a:p>
            <a:pPr marL="266700" lvl="0" indent="-266700" eaLnBrk="0" hangingPunct="0">
              <a:lnSpc>
                <a:spcPct val="150000"/>
              </a:lnSpc>
              <a:tabLst>
                <a:tab pos="192088" algn="l"/>
                <a:tab pos="381000" algn="l"/>
                <a:tab pos="762000" algn="l"/>
                <a:tab pos="1143000" algn="l"/>
              </a:tabLst>
            </a:pPr>
            <a:r>
              <a:rPr lang="nl-NL" sz="1800" dirty="0">
                <a:solidFill>
                  <a:prstClr val="black"/>
                </a:solidFill>
                <a:latin typeface="Arial" panose="020B0604020202020204" pitchFamily="34" charset="0"/>
                <a:cs typeface="Arial" panose="020B0604020202020204" pitchFamily="34" charset="0"/>
                <a:sym typeface="Symbol" pitchFamily="18" charset="2"/>
              </a:rPr>
              <a:t>Geografische toerekening: het land van de vestigingsplaats van de afnemer waaraan de goederen zijn verkocht of het land waarin de diensten zijn verleend</a:t>
            </a:r>
          </a:p>
          <a:p>
            <a:endParaRPr lang="nl-NL" dirty="0"/>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62</a:t>
            </a:fld>
            <a:endParaRPr lang="nl-NL" noProof="0"/>
          </a:p>
        </p:txBody>
      </p:sp>
    </p:spTree>
    <p:extLst>
      <p:ext uri="{BB962C8B-B14F-4D97-AF65-F5344CB8AC3E}">
        <p14:creationId xmlns:p14="http://schemas.microsoft.com/office/powerpoint/2010/main" val="64649598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164537"/>
            <a:ext cx="8229600" cy="1143000"/>
          </a:xfrm>
        </p:spPr>
        <p:txBody>
          <a:bodyPr>
            <a:normAutofit/>
          </a:bodyPr>
          <a:lstStyle/>
          <a:p>
            <a:r>
              <a:rPr lang="nl-NL" sz="3200" dirty="0" smtClean="0">
                <a:latin typeface="Arial" panose="020B0604020202020204" pitchFamily="34" charset="0"/>
                <a:cs typeface="Arial" panose="020B0604020202020204" pitchFamily="34" charset="0"/>
              </a:rPr>
              <a:t>Geen meldingsplicht</a:t>
            </a:r>
            <a:endParaRPr lang="nl-NL" sz="3200"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a:xfrm>
            <a:off x="457200" y="2315130"/>
            <a:ext cx="8229600" cy="3910357"/>
          </a:xfrm>
        </p:spPr>
        <p:txBody>
          <a:bodyPr/>
          <a:lstStyle/>
          <a:p>
            <a:pPr lvl="0" algn="just" eaLnBrk="0" fontAlgn="base" hangingPunct="0">
              <a:spcAft>
                <a:spcPct val="0"/>
              </a:spcAft>
            </a:pPr>
            <a:r>
              <a:rPr lang="nl-NL" sz="1800" dirty="0" smtClean="0">
                <a:solidFill>
                  <a:prstClr val="black"/>
                </a:solidFill>
                <a:latin typeface="Arial" panose="020B0604020202020204" pitchFamily="34" charset="0"/>
                <a:cs typeface="Arial" panose="020B0604020202020204" pitchFamily="34" charset="0"/>
              </a:rPr>
              <a:t>Ondernemingen </a:t>
            </a:r>
            <a:r>
              <a:rPr lang="nl-NL" sz="1800" dirty="0">
                <a:solidFill>
                  <a:prstClr val="black"/>
                </a:solidFill>
                <a:latin typeface="Arial" panose="020B0604020202020204" pitchFamily="34" charset="0"/>
                <a:cs typeface="Arial" panose="020B0604020202020204" pitchFamily="34" charset="0"/>
              </a:rPr>
              <a:t>zijn </a:t>
            </a:r>
            <a:r>
              <a:rPr lang="nl-NL" sz="1800" b="1" u="sng" dirty="0">
                <a:solidFill>
                  <a:prstClr val="black"/>
                </a:solidFill>
                <a:latin typeface="Arial" panose="020B0604020202020204" pitchFamily="34" charset="0"/>
                <a:cs typeface="Arial" panose="020B0604020202020204" pitchFamily="34" charset="0"/>
              </a:rPr>
              <a:t>niet</a:t>
            </a:r>
            <a:r>
              <a:rPr lang="nl-NL" sz="1800" dirty="0">
                <a:solidFill>
                  <a:prstClr val="black"/>
                </a:solidFill>
                <a:latin typeface="Arial" panose="020B0604020202020204" pitchFamily="34" charset="0"/>
                <a:cs typeface="Arial" panose="020B0604020202020204" pitchFamily="34" charset="0"/>
              </a:rPr>
              <a:t> gehouden de volgende concentraties te melden bij </a:t>
            </a:r>
            <a:r>
              <a:rPr lang="nl-NL" sz="1800" dirty="0" smtClean="0">
                <a:solidFill>
                  <a:prstClr val="black"/>
                </a:solidFill>
                <a:latin typeface="Arial" panose="020B0604020202020204" pitchFamily="34" charset="0"/>
                <a:cs typeface="Arial" panose="020B0604020202020204" pitchFamily="34" charset="0"/>
              </a:rPr>
              <a:t>ACM en NZa:</a:t>
            </a:r>
            <a:endParaRPr lang="nl-NL" sz="1800" dirty="0">
              <a:solidFill>
                <a:prstClr val="black"/>
              </a:solidFill>
              <a:latin typeface="Arial" panose="020B0604020202020204" pitchFamily="34" charset="0"/>
              <a:cs typeface="Arial" panose="020B0604020202020204" pitchFamily="34" charset="0"/>
            </a:endParaRPr>
          </a:p>
          <a:p>
            <a:pPr marL="0" lvl="0" indent="0" algn="just" eaLnBrk="0" fontAlgn="base" hangingPunct="0">
              <a:spcAft>
                <a:spcPct val="0"/>
              </a:spcAft>
              <a:buNone/>
            </a:pPr>
            <a:endParaRPr lang="nl-NL" sz="1800" dirty="0">
              <a:solidFill>
                <a:prstClr val="black"/>
              </a:solidFill>
              <a:latin typeface="Arial" panose="020B0604020202020204" pitchFamily="34" charset="0"/>
              <a:cs typeface="Arial" panose="020B0604020202020204" pitchFamily="34" charset="0"/>
            </a:endParaRPr>
          </a:p>
          <a:p>
            <a:pPr lvl="1" algn="just" eaLnBrk="0" fontAlgn="base" hangingPunct="0">
              <a:spcAft>
                <a:spcPct val="0"/>
              </a:spcAft>
              <a:buFont typeface="Wingdings" panose="05000000000000000000" pitchFamily="2" charset="2"/>
              <a:buChar char="Ø"/>
            </a:pPr>
            <a:r>
              <a:rPr lang="nl-NL" sz="1800" dirty="0">
                <a:solidFill>
                  <a:prstClr val="black"/>
                </a:solidFill>
                <a:latin typeface="Arial" panose="020B0604020202020204" pitchFamily="34" charset="0"/>
                <a:cs typeface="Arial" panose="020B0604020202020204" pitchFamily="34" charset="0"/>
              </a:rPr>
              <a:t>een tijdelijke deelneming door een financiële instelling;</a:t>
            </a:r>
          </a:p>
          <a:p>
            <a:pPr marL="271462" lvl="1" indent="0" algn="just" eaLnBrk="0" fontAlgn="base" hangingPunct="0">
              <a:spcAft>
                <a:spcPct val="0"/>
              </a:spcAft>
              <a:buNone/>
            </a:pPr>
            <a:endParaRPr lang="nl-NL" sz="1800" dirty="0">
              <a:solidFill>
                <a:prstClr val="black"/>
              </a:solidFill>
              <a:latin typeface="Arial" panose="020B0604020202020204" pitchFamily="34" charset="0"/>
              <a:cs typeface="Arial" panose="020B0604020202020204" pitchFamily="34" charset="0"/>
            </a:endParaRPr>
          </a:p>
          <a:p>
            <a:pPr lvl="1" algn="just" eaLnBrk="0" fontAlgn="base" hangingPunct="0">
              <a:spcAft>
                <a:spcPct val="0"/>
              </a:spcAft>
              <a:buFont typeface="Wingdings" panose="05000000000000000000" pitchFamily="2" charset="2"/>
              <a:buChar char="Ø"/>
            </a:pPr>
            <a:r>
              <a:rPr lang="nl-NL" sz="1800" dirty="0">
                <a:solidFill>
                  <a:prstClr val="black"/>
                </a:solidFill>
                <a:latin typeface="Arial" panose="020B0604020202020204" pitchFamily="34" charset="0"/>
                <a:cs typeface="Arial" panose="020B0604020202020204" pitchFamily="34" charset="0"/>
              </a:rPr>
              <a:t>zeggenschap van curatoren of bewindvoerders bij surseance van betaling of faillissement of krachtens de Wet op het financieel toezicht;</a:t>
            </a:r>
          </a:p>
          <a:p>
            <a:pPr marL="271462" lvl="1" indent="0" algn="just" eaLnBrk="0" fontAlgn="base" hangingPunct="0">
              <a:spcAft>
                <a:spcPct val="0"/>
              </a:spcAft>
              <a:buNone/>
            </a:pPr>
            <a:endParaRPr lang="nl-NL" sz="1800" dirty="0">
              <a:solidFill>
                <a:prstClr val="black"/>
              </a:solidFill>
              <a:latin typeface="Arial" panose="020B0604020202020204" pitchFamily="34" charset="0"/>
              <a:cs typeface="Arial" panose="020B0604020202020204" pitchFamily="34" charset="0"/>
            </a:endParaRPr>
          </a:p>
          <a:p>
            <a:pPr lvl="1" algn="just" eaLnBrk="0" fontAlgn="base" hangingPunct="0">
              <a:spcAft>
                <a:spcPct val="0"/>
              </a:spcAft>
              <a:buFont typeface="Wingdings" panose="05000000000000000000" pitchFamily="2" charset="2"/>
              <a:buChar char="Ø"/>
            </a:pPr>
            <a:r>
              <a:rPr lang="nl-NL" sz="1800" dirty="0">
                <a:solidFill>
                  <a:prstClr val="black"/>
                </a:solidFill>
                <a:latin typeface="Arial" panose="020B0604020202020204" pitchFamily="34" charset="0"/>
                <a:cs typeface="Arial" panose="020B0604020202020204" pitchFamily="34" charset="0"/>
              </a:rPr>
              <a:t>zeggenschap door participatiemaatschappijen, mits de stemrechten </a:t>
            </a:r>
            <a:r>
              <a:rPr lang="nl-NL" sz="1800" i="1" dirty="0">
                <a:solidFill>
                  <a:prstClr val="black"/>
                </a:solidFill>
                <a:latin typeface="Arial" panose="020B0604020202020204" pitchFamily="34" charset="0"/>
                <a:cs typeface="Arial" panose="020B0604020202020204" pitchFamily="34" charset="0"/>
              </a:rPr>
              <a:t>alleen</a:t>
            </a:r>
            <a:r>
              <a:rPr lang="nl-NL" sz="1800" dirty="0">
                <a:solidFill>
                  <a:prstClr val="black"/>
                </a:solidFill>
                <a:latin typeface="Arial" panose="020B0604020202020204" pitchFamily="34" charset="0"/>
                <a:cs typeface="Arial" panose="020B0604020202020204" pitchFamily="34" charset="0"/>
              </a:rPr>
              <a:t> worden uitgeoefend voor beleggingsdoeleinden.</a:t>
            </a:r>
          </a:p>
          <a:p>
            <a:pPr lvl="0" algn="just" eaLnBrk="0" fontAlgn="base" hangingPunct="0">
              <a:spcAft>
                <a:spcPct val="0"/>
              </a:spcAft>
            </a:pPr>
            <a:endParaRPr lang="nl-NL" sz="1800" dirty="0">
              <a:solidFill>
                <a:prstClr val="black"/>
              </a:solidFill>
              <a:latin typeface="Arial" panose="020B0604020202020204" pitchFamily="34" charset="0"/>
              <a:cs typeface="Arial" panose="020B0604020202020204" pitchFamily="34" charset="0"/>
            </a:endParaRPr>
          </a:p>
          <a:p>
            <a:pPr marL="0" lvl="0" indent="0" algn="just" eaLnBrk="0" fontAlgn="base" hangingPunct="0">
              <a:spcAft>
                <a:spcPct val="0"/>
              </a:spcAft>
              <a:buNone/>
            </a:pPr>
            <a:r>
              <a:rPr lang="nl-NL" sz="1800" dirty="0" smtClean="0">
                <a:solidFill>
                  <a:prstClr val="black"/>
                </a:solidFill>
                <a:latin typeface="Arial" panose="020B0604020202020204" pitchFamily="34" charset="0"/>
                <a:cs typeface="Arial" panose="020B0604020202020204" pitchFamily="34" charset="0"/>
              </a:rPr>
              <a:t> </a:t>
            </a:r>
            <a:endParaRPr lang="nl-NL" sz="1800" dirty="0">
              <a:solidFill>
                <a:prstClr val="black"/>
              </a:solidFill>
              <a:latin typeface="Arial" panose="020B0604020202020204" pitchFamily="34" charset="0"/>
              <a:cs typeface="Arial" panose="020B0604020202020204" pitchFamily="34" charset="0"/>
            </a:endParaRPr>
          </a:p>
          <a:p>
            <a:endParaRPr lang="nl-NL" dirty="0"/>
          </a:p>
        </p:txBody>
      </p:sp>
      <p:sp>
        <p:nvSpPr>
          <p:cNvPr id="5" name="Tijdelijke aanduiding voor dianummer 4"/>
          <p:cNvSpPr>
            <a:spLocks noGrp="1"/>
          </p:cNvSpPr>
          <p:nvPr>
            <p:ph type="sldNum" sz="quarter" idx="12"/>
          </p:nvPr>
        </p:nvSpPr>
        <p:spPr/>
        <p:txBody>
          <a:bodyPr/>
          <a:lstStyle/>
          <a:p>
            <a:fld id="{E45BB751-80D0-6247-BA02-60582747485A}" type="slidenum">
              <a:rPr lang="nl-NL" smtClean="0">
                <a:solidFill>
                  <a:prstClr val="black">
                    <a:tint val="75000"/>
                  </a:prstClr>
                </a:solidFill>
              </a:rPr>
              <a:pPr/>
              <a:t>63</a:t>
            </a:fld>
            <a:endParaRPr lang="nl-NL">
              <a:solidFill>
                <a:prstClr val="black">
                  <a:tint val="75000"/>
                </a:prstClr>
              </a:solidFill>
            </a:endParaRPr>
          </a:p>
        </p:txBody>
      </p:sp>
    </p:spTree>
    <p:extLst>
      <p:ext uri="{BB962C8B-B14F-4D97-AF65-F5344CB8AC3E}">
        <p14:creationId xmlns:p14="http://schemas.microsoft.com/office/powerpoint/2010/main" val="421308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sz="3200" dirty="0" smtClean="0">
                <a:latin typeface="Arial" panose="020B0604020202020204" pitchFamily="34" charset="0"/>
                <a:cs typeface="Arial" panose="020B0604020202020204" pitchFamily="34" charset="0"/>
              </a:rPr>
              <a:t>Drempels </a:t>
            </a:r>
            <a:r>
              <a:rPr lang="nl-NL" sz="3200" dirty="0" err="1" smtClean="0">
                <a:latin typeface="Arial" panose="020B0604020202020204" pitchFamily="34" charset="0"/>
                <a:cs typeface="Arial" panose="020B0604020202020204" pitchFamily="34" charset="0"/>
              </a:rPr>
              <a:t>NZa</a:t>
            </a:r>
            <a:endParaRPr lang="nl-NL" sz="32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lvl="0" indent="0" algn="just" eaLnBrk="0" fontAlgn="base" hangingPunct="0">
              <a:spcAft>
                <a:spcPct val="0"/>
              </a:spcAft>
              <a:buNone/>
            </a:pPr>
            <a:r>
              <a:rPr lang="nl-NL" sz="1800" dirty="0" smtClean="0">
                <a:solidFill>
                  <a:prstClr val="black"/>
                </a:solidFill>
                <a:latin typeface="Arial" panose="020B0604020202020204" pitchFamily="34" charset="0"/>
                <a:cs typeface="Arial" panose="020B0604020202020204" pitchFamily="34" charset="0"/>
              </a:rPr>
              <a:t>Wanneer een zorgaanbieder is betrokken bij een concentratie in de zin van de Mededingingswet moet worden gemeld bij de NZa:</a:t>
            </a:r>
            <a:endParaRPr lang="nl-NL" sz="1800" dirty="0">
              <a:solidFill>
                <a:prstClr val="black"/>
              </a:solidFill>
              <a:latin typeface="Arial" panose="020B0604020202020204" pitchFamily="34" charset="0"/>
              <a:cs typeface="Arial" panose="020B0604020202020204" pitchFamily="34" charset="0"/>
            </a:endParaRPr>
          </a:p>
          <a:p>
            <a:pPr marL="0" lvl="0" indent="0" algn="just" eaLnBrk="0" fontAlgn="base" hangingPunct="0">
              <a:spcAft>
                <a:spcPct val="0"/>
              </a:spcAft>
              <a:buNone/>
            </a:pPr>
            <a:endParaRPr lang="nl-NL" sz="1800" dirty="0">
              <a:solidFill>
                <a:prstClr val="black"/>
              </a:solidFill>
              <a:latin typeface="Arial" panose="020B0604020202020204" pitchFamily="34" charset="0"/>
              <a:cs typeface="Arial" panose="020B0604020202020204" pitchFamily="34" charset="0"/>
            </a:endParaRPr>
          </a:p>
          <a:p>
            <a:pPr marL="342900" lvl="0" indent="-342900" algn="just" eaLnBrk="0" fontAlgn="base" hangingPunct="0">
              <a:spcAft>
                <a:spcPct val="0"/>
              </a:spcAft>
              <a:buFont typeface="+mj-lt"/>
              <a:buAutoNum type="arabicPeriod"/>
            </a:pPr>
            <a:r>
              <a:rPr lang="nl-NL" sz="1800" dirty="0" smtClean="0">
                <a:solidFill>
                  <a:prstClr val="black"/>
                </a:solidFill>
                <a:latin typeface="Arial" panose="020B0604020202020204" pitchFamily="34" charset="0"/>
                <a:cs typeface="Arial" panose="020B0604020202020204" pitchFamily="34" charset="0"/>
              </a:rPr>
              <a:t>Wanneer de zorgaanbieders met </a:t>
            </a:r>
            <a:r>
              <a:rPr lang="nl-NL" sz="1800" b="1" dirty="0">
                <a:solidFill>
                  <a:prstClr val="black"/>
                </a:solidFill>
                <a:latin typeface="Arial" panose="020B0604020202020204" pitchFamily="34" charset="0"/>
                <a:cs typeface="Arial" panose="020B0604020202020204" pitchFamily="34" charset="0"/>
              </a:rPr>
              <a:t>50 personen</a:t>
            </a:r>
            <a:r>
              <a:rPr lang="nl-NL" sz="1800" dirty="0">
                <a:solidFill>
                  <a:prstClr val="black"/>
                </a:solidFill>
                <a:latin typeface="Arial" panose="020B0604020202020204" pitchFamily="34" charset="0"/>
                <a:cs typeface="Arial" panose="020B0604020202020204" pitchFamily="34" charset="0"/>
              </a:rPr>
              <a:t> of meer zorg </a:t>
            </a:r>
            <a:r>
              <a:rPr lang="nl-NL" sz="1800" dirty="0" smtClean="0">
                <a:solidFill>
                  <a:prstClr val="black"/>
                </a:solidFill>
                <a:latin typeface="Arial" panose="020B0604020202020204" pitchFamily="34" charset="0"/>
                <a:cs typeface="Arial" panose="020B0604020202020204" pitchFamily="34" charset="0"/>
              </a:rPr>
              <a:t>doet verlenen (in de 12 maanden voorafgaande aan de melding) </a:t>
            </a:r>
            <a:endParaRPr lang="nl-NL" sz="1800" dirty="0">
              <a:solidFill>
                <a:prstClr val="black"/>
              </a:solidFill>
              <a:latin typeface="Arial" panose="020B0604020202020204" pitchFamily="34" charset="0"/>
              <a:cs typeface="Arial" panose="020B0604020202020204" pitchFamily="34" charset="0"/>
            </a:endParaRPr>
          </a:p>
          <a:p>
            <a:pPr marL="342900" lvl="0" indent="-342900" algn="just" eaLnBrk="0" fontAlgn="base" hangingPunct="0">
              <a:spcAft>
                <a:spcPct val="0"/>
              </a:spcAft>
              <a:buFont typeface="+mj-lt"/>
              <a:buAutoNum type="arabicPeriod"/>
            </a:pPr>
            <a:endParaRPr lang="nl-NL" sz="1800" dirty="0">
              <a:solidFill>
                <a:prstClr val="black"/>
              </a:solidFill>
              <a:latin typeface="Arial" panose="020B0604020202020204" pitchFamily="34" charset="0"/>
              <a:cs typeface="Arial" panose="020B0604020202020204" pitchFamily="34" charset="0"/>
            </a:endParaRPr>
          </a:p>
          <a:p>
            <a:pPr marL="342900" lvl="0" indent="-342900" algn="just" eaLnBrk="0" fontAlgn="base" hangingPunct="0">
              <a:spcAft>
                <a:spcPct val="0"/>
              </a:spcAft>
              <a:buFont typeface="+mj-lt"/>
              <a:buAutoNum type="arabicPeriod"/>
            </a:pPr>
            <a:r>
              <a:rPr lang="nl-NL" sz="1800" dirty="0">
                <a:solidFill>
                  <a:prstClr val="black"/>
                </a:solidFill>
                <a:latin typeface="Arial" panose="020B0604020202020204" pitchFamily="34" charset="0"/>
                <a:cs typeface="Arial" panose="020B0604020202020204" pitchFamily="34" charset="0"/>
              </a:rPr>
              <a:t>Dit geldt </a:t>
            </a:r>
            <a:r>
              <a:rPr lang="nl-NL" sz="1800" dirty="0" smtClean="0">
                <a:solidFill>
                  <a:prstClr val="black"/>
                </a:solidFill>
                <a:latin typeface="Arial" panose="020B0604020202020204" pitchFamily="34" charset="0"/>
                <a:cs typeface="Arial" panose="020B0604020202020204" pitchFamily="34" charset="0"/>
              </a:rPr>
              <a:t>ook </a:t>
            </a:r>
            <a:r>
              <a:rPr lang="nl-NL" sz="1800" dirty="0">
                <a:solidFill>
                  <a:prstClr val="black"/>
                </a:solidFill>
                <a:latin typeface="Arial" panose="020B0604020202020204" pitchFamily="34" charset="0"/>
                <a:cs typeface="Arial" panose="020B0604020202020204" pitchFamily="34" charset="0"/>
              </a:rPr>
              <a:t>wanneer één zorgaanbieder samen gaat met een niet-zorgaanbieder, zoals een woningcorporatie of een hotel.</a:t>
            </a:r>
          </a:p>
          <a:p>
            <a:pPr marL="342900" lvl="0" indent="-342900" algn="just" eaLnBrk="0" fontAlgn="base" hangingPunct="0">
              <a:spcAft>
                <a:spcPct val="0"/>
              </a:spcAft>
              <a:buFont typeface="+mj-lt"/>
              <a:buAutoNum type="arabicPeriod"/>
            </a:pPr>
            <a:endParaRPr lang="nl-NL" sz="1800" dirty="0">
              <a:solidFill>
                <a:prstClr val="black"/>
              </a:solidFill>
              <a:latin typeface="Arial" panose="020B0604020202020204" pitchFamily="34" charset="0"/>
              <a:cs typeface="Arial" panose="020B0604020202020204" pitchFamily="34" charset="0"/>
            </a:endParaRPr>
          </a:p>
          <a:p>
            <a:pPr marL="342900" lvl="0" indent="-342900" algn="just" eaLnBrk="0" fontAlgn="base" hangingPunct="0">
              <a:spcAft>
                <a:spcPct val="0"/>
              </a:spcAft>
              <a:buFont typeface="+mj-lt"/>
              <a:buAutoNum type="arabicPeriod"/>
            </a:pPr>
            <a:r>
              <a:rPr lang="nl-NL" sz="1800" dirty="0">
                <a:solidFill>
                  <a:prstClr val="black"/>
                </a:solidFill>
                <a:latin typeface="Arial" panose="020B0604020202020204" pitchFamily="34" charset="0"/>
                <a:cs typeface="Arial" panose="020B0604020202020204" pitchFamily="34" charset="0"/>
              </a:rPr>
              <a:t>Er zijn </a:t>
            </a:r>
            <a:r>
              <a:rPr lang="nl-NL" sz="1800" u="sng" dirty="0">
                <a:solidFill>
                  <a:prstClr val="black"/>
                </a:solidFill>
                <a:latin typeface="Arial" panose="020B0604020202020204" pitchFamily="34" charset="0"/>
                <a:cs typeface="Arial" panose="020B0604020202020204" pitchFamily="34" charset="0"/>
              </a:rPr>
              <a:t>geen</a:t>
            </a:r>
            <a:r>
              <a:rPr lang="nl-NL" sz="1800" dirty="0">
                <a:solidFill>
                  <a:prstClr val="black"/>
                </a:solidFill>
                <a:latin typeface="Arial" panose="020B0604020202020204" pitchFamily="34" charset="0"/>
                <a:cs typeface="Arial" panose="020B0604020202020204" pitchFamily="34" charset="0"/>
              </a:rPr>
              <a:t> omzetdrempels  van toepassing.</a:t>
            </a:r>
          </a:p>
          <a:p>
            <a:pPr marL="342900" lvl="0" indent="-342900" algn="just" eaLnBrk="0" fontAlgn="base" hangingPunct="0">
              <a:spcAft>
                <a:spcPct val="0"/>
              </a:spcAft>
              <a:buFont typeface="+mj-lt"/>
              <a:buAutoNum type="arabicPeriod"/>
            </a:pPr>
            <a:endParaRPr lang="nl-NL" sz="1400" dirty="0">
              <a:solidFill>
                <a:prstClr val="black"/>
              </a:solidFill>
              <a:latin typeface="Arial" panose="020B0604020202020204" pitchFamily="34" charset="0"/>
              <a:cs typeface="Arial" panose="020B0604020202020204" pitchFamily="34" charset="0"/>
            </a:endParaRPr>
          </a:p>
        </p:txBody>
      </p:sp>
      <p:sp>
        <p:nvSpPr>
          <p:cNvPr id="5" name="Tijdelijke aanduiding voor dianummer 4"/>
          <p:cNvSpPr>
            <a:spLocks noGrp="1"/>
          </p:cNvSpPr>
          <p:nvPr>
            <p:ph type="sldNum" sz="quarter" idx="12"/>
          </p:nvPr>
        </p:nvSpPr>
        <p:spPr/>
        <p:txBody>
          <a:bodyPr/>
          <a:lstStyle/>
          <a:p>
            <a:fld id="{E45BB751-80D0-6247-BA02-60582747485A}" type="slidenum">
              <a:rPr lang="nl-NL" smtClean="0">
                <a:solidFill>
                  <a:prstClr val="black">
                    <a:tint val="75000"/>
                  </a:prstClr>
                </a:solidFill>
              </a:rPr>
              <a:pPr/>
              <a:t>64</a:t>
            </a:fld>
            <a:endParaRPr lang="nl-NL">
              <a:solidFill>
                <a:prstClr val="black">
                  <a:tint val="75000"/>
                </a:prstClr>
              </a:solidFill>
            </a:endParaRPr>
          </a:p>
        </p:txBody>
      </p:sp>
    </p:spTree>
    <p:extLst>
      <p:ext uri="{BB962C8B-B14F-4D97-AF65-F5344CB8AC3E}">
        <p14:creationId xmlns:p14="http://schemas.microsoft.com/office/powerpoint/2010/main" val="794806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Overheveling taken NZa </a:t>
            </a:r>
            <a:r>
              <a:rPr lang="nl-NL" altLang="nl-NL" sz="3200" dirty="0">
                <a:latin typeface="Arial" panose="020B0604020202020204" pitchFamily="34" charset="0"/>
                <a:cs typeface="Arial" panose="020B0604020202020204" pitchFamily="34" charset="0"/>
              </a:rPr>
              <a:t>&gt;</a:t>
            </a:r>
            <a:r>
              <a:rPr lang="nl-NL" altLang="nl-NL" sz="3200" dirty="0" smtClean="0">
                <a:latin typeface="Arial" panose="020B0604020202020204" pitchFamily="34" charset="0"/>
                <a:cs typeface="Arial" panose="020B0604020202020204" pitchFamily="34" charset="0"/>
              </a:rPr>
              <a:t> ACM</a:t>
            </a:r>
            <a:endParaRPr lang="nl-NL" altLang="nl-NL" sz="2800" dirty="0">
              <a:latin typeface="Arial" panose="020B0604020202020204" pitchFamily="34" charset="0"/>
              <a:cs typeface="Arial" panose="020B0604020202020204" pitchFamily="34" charset="0"/>
            </a:endParaRPr>
          </a:p>
        </p:txBody>
      </p:sp>
      <p:sp>
        <p:nvSpPr>
          <p:cNvPr id="89091" name="Rectangle 3"/>
          <p:cNvSpPr>
            <a:spLocks noGrp="1" noChangeArrowheads="1"/>
          </p:cNvSpPr>
          <p:nvPr>
            <p:ph type="body" idx="1"/>
          </p:nvPr>
        </p:nvSpPr>
        <p:spPr/>
        <p:txBody>
          <a:bodyPr>
            <a:normAutofit/>
          </a:bodyPr>
          <a:lstStyle/>
          <a:p>
            <a:pPr marL="0" indent="0">
              <a:buNone/>
            </a:pPr>
            <a:r>
              <a:rPr lang="nl-NL" sz="2000" dirty="0" smtClean="0">
                <a:latin typeface="Arial" panose="020B0604020202020204" pitchFamily="34" charset="0"/>
                <a:ea typeface="Calibri"/>
                <a:cs typeface="Arial" panose="020B0604020202020204" pitchFamily="34" charset="0"/>
              </a:rPr>
              <a:t>Overheveling bevoegdheden </a:t>
            </a:r>
            <a:r>
              <a:rPr lang="nl-NL" sz="2000" dirty="0" err="1" smtClean="0">
                <a:latin typeface="Arial" panose="020B0604020202020204" pitchFamily="34" charset="0"/>
                <a:ea typeface="Calibri"/>
                <a:cs typeface="Arial" panose="020B0604020202020204" pitchFamily="34" charset="0"/>
              </a:rPr>
              <a:t>NZa</a:t>
            </a:r>
            <a:r>
              <a:rPr lang="nl-NL" sz="2000" dirty="0" smtClean="0">
                <a:latin typeface="Arial" panose="020B0604020202020204" pitchFamily="34" charset="0"/>
                <a:ea typeface="Calibri"/>
                <a:cs typeface="Arial" panose="020B0604020202020204" pitchFamily="34" charset="0"/>
              </a:rPr>
              <a:t> </a:t>
            </a:r>
            <a:r>
              <a:rPr lang="nl-NL" sz="2000" dirty="0" smtClean="0">
                <a:latin typeface="Arial" panose="020B0604020202020204" pitchFamily="34" charset="0"/>
                <a:ea typeface="Calibri"/>
                <a:cs typeface="Arial" panose="020B0604020202020204" pitchFamily="34" charset="0"/>
                <a:sym typeface="Wingdings" panose="05000000000000000000" pitchFamily="2" charset="2"/>
              </a:rPr>
              <a:t> ACM</a:t>
            </a:r>
            <a:endParaRPr lang="nl-NL" sz="2000" dirty="0" smtClean="0">
              <a:latin typeface="Arial" panose="020B0604020202020204" pitchFamily="34" charset="0"/>
              <a:ea typeface="Calibri"/>
              <a:cs typeface="Arial" panose="020B0604020202020204" pitchFamily="34" charset="0"/>
            </a:endParaRPr>
          </a:p>
          <a:p>
            <a:pPr marL="604837" lvl="1" indent="-342900">
              <a:buFont typeface="Wingdings" panose="05000000000000000000" pitchFamily="2" charset="2"/>
              <a:buChar char="§"/>
            </a:pPr>
            <a:r>
              <a:rPr lang="nl-NL" sz="1800" dirty="0">
                <a:latin typeface="Arial" panose="020B0604020202020204" pitchFamily="34" charset="0"/>
                <a:ea typeface="Calibri"/>
                <a:cs typeface="Arial" panose="020B0604020202020204" pitchFamily="34" charset="0"/>
              </a:rPr>
              <a:t>Minister </a:t>
            </a:r>
            <a:r>
              <a:rPr lang="nl-NL" sz="1800" dirty="0" smtClean="0">
                <a:latin typeface="Arial" panose="020B0604020202020204" pitchFamily="34" charset="0"/>
                <a:ea typeface="Calibri"/>
                <a:cs typeface="Arial" panose="020B0604020202020204" pitchFamily="34" charset="0"/>
              </a:rPr>
              <a:t>wil bevoegdheden NZa overhevelen </a:t>
            </a:r>
            <a:r>
              <a:rPr lang="nl-NL" sz="1800" dirty="0">
                <a:latin typeface="Arial" panose="020B0604020202020204" pitchFamily="34" charset="0"/>
                <a:ea typeface="Calibri"/>
                <a:cs typeface="Arial" panose="020B0604020202020204" pitchFamily="34" charset="0"/>
              </a:rPr>
              <a:t>naar </a:t>
            </a:r>
            <a:r>
              <a:rPr lang="nl-NL" sz="1800" dirty="0" smtClean="0">
                <a:latin typeface="Arial" panose="020B0604020202020204" pitchFamily="34" charset="0"/>
                <a:ea typeface="Calibri"/>
                <a:cs typeface="Arial" panose="020B0604020202020204" pitchFamily="34" charset="0"/>
              </a:rPr>
              <a:t>ACM</a:t>
            </a:r>
          </a:p>
          <a:p>
            <a:pPr marL="876300" lvl="2" indent="-342900">
              <a:buFont typeface="Wingdings" panose="05000000000000000000" pitchFamily="2" charset="2"/>
              <a:buChar char="§"/>
            </a:pPr>
            <a:r>
              <a:rPr lang="nl-NL" sz="1800" dirty="0">
                <a:latin typeface="Arial" panose="020B0604020202020204" pitchFamily="34" charset="0"/>
                <a:ea typeface="Calibri"/>
                <a:cs typeface="Arial" panose="020B0604020202020204" pitchFamily="34" charset="0"/>
              </a:rPr>
              <a:t>z</a:t>
            </a:r>
            <a:r>
              <a:rPr lang="nl-NL" sz="1800" dirty="0" smtClean="0">
                <a:latin typeface="Arial" panose="020B0604020202020204" pitchFamily="34" charset="0"/>
                <a:ea typeface="Calibri"/>
                <a:cs typeface="Arial" panose="020B0604020202020204" pitchFamily="34" charset="0"/>
              </a:rPr>
              <a:t>orgspecifieke fusietoets (toevoeging omzet aan drempel)</a:t>
            </a:r>
          </a:p>
          <a:p>
            <a:pPr marL="876300" lvl="2" indent="-342900">
              <a:buFont typeface="Wingdings" panose="05000000000000000000" pitchFamily="2" charset="2"/>
              <a:buChar char="§"/>
            </a:pPr>
            <a:r>
              <a:rPr lang="nl-NL" sz="1800" dirty="0" smtClean="0">
                <a:latin typeface="Arial" panose="020B0604020202020204" pitchFamily="34" charset="0"/>
                <a:ea typeface="Calibri"/>
                <a:cs typeface="Arial" panose="020B0604020202020204" pitchFamily="34" charset="0"/>
              </a:rPr>
              <a:t>Aanmerkelijke marktmacht</a:t>
            </a:r>
            <a:endParaRPr lang="nl-NL" sz="1800" dirty="0">
              <a:latin typeface="Arial" panose="020B0604020202020204" pitchFamily="34" charset="0"/>
              <a:ea typeface="Calibri"/>
              <a:cs typeface="Arial" panose="020B0604020202020204" pitchFamily="34" charset="0"/>
            </a:endParaRPr>
          </a:p>
          <a:p>
            <a:pPr marL="604837" lvl="1" indent="-342900">
              <a:buFont typeface="Wingdings" panose="05000000000000000000" pitchFamily="2" charset="2"/>
              <a:buChar char="§"/>
            </a:pPr>
            <a:r>
              <a:rPr lang="nl-NL" sz="1800" dirty="0">
                <a:latin typeface="Arial" panose="020B0604020202020204" pitchFamily="34" charset="0"/>
                <a:ea typeface="Calibri"/>
                <a:cs typeface="Arial" panose="020B0604020202020204" pitchFamily="34" charset="0"/>
              </a:rPr>
              <a:t>Timing: </a:t>
            </a:r>
            <a:endParaRPr lang="nl-NL" sz="1800" dirty="0" smtClean="0">
              <a:latin typeface="Arial" panose="020B0604020202020204" pitchFamily="34" charset="0"/>
              <a:ea typeface="Calibri"/>
              <a:cs typeface="Arial" panose="020B0604020202020204" pitchFamily="34" charset="0"/>
            </a:endParaRPr>
          </a:p>
          <a:p>
            <a:pPr marL="876300" lvl="2" indent="-342900">
              <a:buFont typeface="Wingdings" panose="05000000000000000000" pitchFamily="2" charset="2"/>
              <a:buChar char="§"/>
            </a:pPr>
            <a:r>
              <a:rPr lang="nl-NL" sz="1800" dirty="0" smtClean="0">
                <a:latin typeface="Arial" panose="020B0604020202020204" pitchFamily="34" charset="0"/>
                <a:ea typeface="Calibri"/>
                <a:cs typeface="Arial" panose="020B0604020202020204" pitchFamily="34" charset="0"/>
              </a:rPr>
              <a:t>wetsvoorstel </a:t>
            </a:r>
            <a:r>
              <a:rPr lang="nl-NL" sz="1800" dirty="0">
                <a:latin typeface="Arial" panose="020B0604020202020204" pitchFamily="34" charset="0"/>
                <a:ea typeface="Calibri"/>
                <a:cs typeface="Arial" panose="020B0604020202020204" pitchFamily="34" charset="0"/>
              </a:rPr>
              <a:t>overheveling </a:t>
            </a:r>
            <a:r>
              <a:rPr lang="nl-NL" sz="1800" dirty="0" smtClean="0">
                <a:latin typeface="Arial" panose="020B0604020202020204" pitchFamily="34" charset="0"/>
                <a:ea typeface="Calibri"/>
                <a:cs typeface="Arial" panose="020B0604020202020204" pitchFamily="34" charset="0"/>
              </a:rPr>
              <a:t>per 1/1/16 is niet gehaald</a:t>
            </a:r>
          </a:p>
          <a:p>
            <a:pPr marL="876300" lvl="2" indent="-342900">
              <a:buFont typeface="Wingdings" panose="05000000000000000000" pitchFamily="2" charset="2"/>
              <a:buChar char="§"/>
            </a:pPr>
            <a:r>
              <a:rPr lang="nl-NL" sz="1800" dirty="0" smtClean="0">
                <a:latin typeface="Arial" panose="020B0604020202020204" pitchFamily="34" charset="0"/>
                <a:ea typeface="Calibri"/>
                <a:cs typeface="Arial" panose="020B0604020202020204" pitchFamily="34" charset="0"/>
              </a:rPr>
              <a:t>mogelijk overheveling per 1/1/19 </a:t>
            </a:r>
            <a:endParaRPr lang="nl-NL" sz="1600" dirty="0">
              <a:latin typeface="Arial" panose="020B0604020202020204" pitchFamily="34" charset="0"/>
              <a:ea typeface="Calibri"/>
              <a:cs typeface="Arial" panose="020B0604020202020204" pitchFamily="34" charset="0"/>
            </a:endParaRPr>
          </a:p>
          <a:p>
            <a:pPr marL="604837" lvl="1" indent="-342900">
              <a:buFont typeface="Wingdings" panose="05000000000000000000" pitchFamily="2" charset="2"/>
              <a:buChar char="§"/>
            </a:pPr>
            <a:endParaRPr lang="nl-NL" sz="1600" dirty="0">
              <a:latin typeface="Arial" panose="020B0604020202020204" pitchFamily="34" charset="0"/>
              <a:ea typeface="Calibri"/>
              <a:cs typeface="Arial" panose="020B0604020202020204" pitchFamily="34" charset="0"/>
            </a:endParaRPr>
          </a:p>
          <a:p>
            <a:pPr marL="604837" lvl="1" indent="-342900">
              <a:buFont typeface="Wingdings" panose="05000000000000000000" pitchFamily="2" charset="2"/>
              <a:buChar char="§"/>
            </a:pPr>
            <a:endParaRPr lang="nl-NL" sz="1600" dirty="0">
              <a:latin typeface="Arial" panose="020B0604020202020204" pitchFamily="34" charset="0"/>
              <a:ea typeface="Calibri"/>
              <a:cs typeface="Arial" panose="020B0604020202020204" pitchFamily="34" charset="0"/>
            </a:endParaRPr>
          </a:p>
          <a:p>
            <a:pPr marL="266700" lvl="1" indent="-266700">
              <a:lnSpc>
                <a:spcPts val="3000"/>
              </a:lnSpc>
            </a:pPr>
            <a:endParaRPr lang="nl-NL" altLang="nl-NL" sz="1800" dirty="0" smtClean="0">
              <a:latin typeface="Arial" panose="020B0604020202020204" pitchFamily="34" charset="0"/>
              <a:cs typeface="Arial" panose="020B0604020202020204" pitchFamily="34" charset="0"/>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smtClean="0">
                <a:solidFill>
                  <a:prstClr val="black">
                    <a:tint val="75000"/>
                  </a:prstClr>
                </a:solidFill>
              </a:rPr>
              <a:pPr/>
              <a:t>65</a:t>
            </a:fld>
            <a:endParaRPr lang="nl-NL">
              <a:solidFill>
                <a:prstClr val="black">
                  <a:tint val="75000"/>
                </a:prstClr>
              </a:solidFill>
            </a:endParaRPr>
          </a:p>
        </p:txBody>
      </p:sp>
    </p:spTree>
    <p:extLst>
      <p:ext uri="{BB962C8B-B14F-4D97-AF65-F5344CB8AC3E}">
        <p14:creationId xmlns:p14="http://schemas.microsoft.com/office/powerpoint/2010/main" val="9355186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a:bodyPr>
          <a:lstStyle/>
          <a:p>
            <a:pPr>
              <a:lnSpc>
                <a:spcPts val="4000"/>
              </a:lnSpc>
            </a:pPr>
            <a:r>
              <a:rPr lang="nl-NL" altLang="nl-NL" sz="3200" dirty="0" smtClean="0">
                <a:latin typeface="Arial" panose="020B0604020202020204" pitchFamily="34" charset="0"/>
                <a:cs typeface="Arial" panose="020B0604020202020204" pitchFamily="34" charset="0"/>
              </a:rPr>
              <a:t>Recente rechtspraak en besluiten</a:t>
            </a:r>
            <a:endParaRPr lang="nl-NL" altLang="nl-NL" sz="3200" dirty="0">
              <a:latin typeface="Arial" panose="020B0604020202020204" pitchFamily="34" charset="0"/>
              <a:cs typeface="Arial" panose="020B0604020202020204" pitchFamily="34" charset="0"/>
            </a:endParaRPr>
          </a:p>
        </p:txBody>
      </p:sp>
      <p:sp>
        <p:nvSpPr>
          <p:cNvPr id="89091" name="Rectangle 3"/>
          <p:cNvSpPr>
            <a:spLocks noGrp="1" noChangeArrowheads="1"/>
          </p:cNvSpPr>
          <p:nvPr>
            <p:ph type="body" idx="1"/>
          </p:nvPr>
        </p:nvSpPr>
        <p:spPr/>
        <p:txBody>
          <a:bodyPr>
            <a:normAutofit/>
          </a:bodyPr>
          <a:lstStyle/>
          <a:p>
            <a:pPr marL="0" lvl="1" indent="0">
              <a:lnSpc>
                <a:spcPts val="3000"/>
              </a:lnSpc>
              <a:buNone/>
            </a:pPr>
            <a:r>
              <a:rPr lang="nl-NL" altLang="nl-NL" sz="1900" dirty="0" smtClean="0">
                <a:latin typeface="Arial" panose="020B0604020202020204" pitchFamily="34" charset="0"/>
                <a:cs typeface="Arial" panose="020B0604020202020204" pitchFamily="34" charset="0"/>
              </a:rPr>
              <a:t>Civiel</a:t>
            </a:r>
          </a:p>
          <a:p>
            <a:pPr marL="266700" lvl="1" indent="-266700">
              <a:lnSpc>
                <a:spcPts val="3000"/>
              </a:lnSpc>
            </a:pPr>
            <a:r>
              <a:rPr lang="nl-NL" altLang="nl-NL" sz="1900" dirty="0" smtClean="0">
                <a:latin typeface="Arial" panose="020B0604020202020204" pitchFamily="34" charset="0"/>
                <a:cs typeface="Arial" panose="020B0604020202020204" pitchFamily="34" charset="0"/>
              </a:rPr>
              <a:t>Rb. Rotterdam </a:t>
            </a:r>
            <a:r>
              <a:rPr lang="nl-NL" altLang="nl-NL" sz="1900" dirty="0">
                <a:latin typeface="Arial" panose="020B0604020202020204" pitchFamily="34" charset="0"/>
                <a:cs typeface="Arial" panose="020B0604020202020204" pitchFamily="34" charset="0"/>
              </a:rPr>
              <a:t>29-09-16 (Albert Schweitzer </a:t>
            </a:r>
            <a:r>
              <a:rPr lang="nl-NL" altLang="nl-NL" sz="1900" dirty="0" smtClean="0">
                <a:latin typeface="Arial" panose="020B0604020202020204" pitchFamily="34" charset="0"/>
                <a:cs typeface="Arial" panose="020B0604020202020204" pitchFamily="34" charset="0"/>
              </a:rPr>
              <a:t>ziekenhuis/Rivas zorggroep): terecht verbod fusie </a:t>
            </a:r>
            <a:endParaRPr lang="nl-NL" altLang="nl-NL" sz="1900" dirty="0">
              <a:latin typeface="Arial" panose="020B0604020202020204" pitchFamily="34" charset="0"/>
              <a:cs typeface="Arial" panose="020B0604020202020204" pitchFamily="34" charset="0"/>
            </a:endParaRPr>
          </a:p>
          <a:p>
            <a:pPr marL="0" lvl="1" indent="0">
              <a:lnSpc>
                <a:spcPts val="3000"/>
              </a:lnSpc>
              <a:buNone/>
            </a:pPr>
            <a:endParaRPr lang="nl-NL" altLang="nl-NL" sz="1900" dirty="0" smtClean="0">
              <a:latin typeface="Arial" panose="020B0604020202020204" pitchFamily="34" charset="0"/>
              <a:cs typeface="Arial" panose="020B0604020202020204" pitchFamily="34" charset="0"/>
            </a:endParaRPr>
          </a:p>
          <a:p>
            <a:pPr marL="0" lvl="1" indent="0">
              <a:lnSpc>
                <a:spcPts val="3000"/>
              </a:lnSpc>
              <a:buNone/>
            </a:pPr>
            <a:r>
              <a:rPr lang="nl-NL" altLang="nl-NL" sz="1900" dirty="0" smtClean="0">
                <a:latin typeface="Arial" panose="020B0604020202020204" pitchFamily="34" charset="0"/>
                <a:cs typeface="Arial" panose="020B0604020202020204" pitchFamily="34" charset="0"/>
              </a:rPr>
              <a:t>Bestuurlijk</a:t>
            </a:r>
          </a:p>
          <a:p>
            <a:pPr marL="266700" lvl="1" indent="-266700">
              <a:lnSpc>
                <a:spcPts val="3000"/>
              </a:lnSpc>
            </a:pPr>
            <a:r>
              <a:rPr lang="nl-NL" altLang="nl-NL" sz="1900" dirty="0" smtClean="0">
                <a:latin typeface="Arial" panose="020B0604020202020204" pitchFamily="34" charset="0"/>
                <a:cs typeface="Arial" panose="020B0604020202020204" pitchFamily="34" charset="0"/>
              </a:rPr>
              <a:t>Vergunning ACM 12-06-2012 (Parnassia Groep/Antes): hoge marktaandelen, afstotingen</a:t>
            </a:r>
          </a:p>
          <a:p>
            <a:pPr marL="266700" lvl="1" indent="-266700">
              <a:lnSpc>
                <a:spcPts val="3000"/>
              </a:lnSpc>
            </a:pPr>
            <a:r>
              <a:rPr lang="nl-NL" altLang="nl-NL" sz="1900" dirty="0" smtClean="0">
                <a:latin typeface="Arial" panose="020B0604020202020204" pitchFamily="34" charset="0"/>
                <a:cs typeface="Arial" panose="020B0604020202020204" pitchFamily="34" charset="0"/>
              </a:rPr>
              <a:t>Vergunning ACM 05-09-2017 (VUmc/AMC): hoge marktaandelen</a:t>
            </a:r>
          </a:p>
          <a:p>
            <a:pPr marL="266700" lvl="1" indent="-266700">
              <a:lnSpc>
                <a:spcPts val="3000"/>
              </a:lnSpc>
            </a:pPr>
            <a:endParaRPr lang="nl-NL" altLang="nl-NL" sz="1900" dirty="0" smtClean="0">
              <a:latin typeface="Arial" panose="020B0604020202020204" pitchFamily="34" charset="0"/>
              <a:cs typeface="Arial" panose="020B0604020202020204" pitchFamily="34" charset="0"/>
            </a:endParaRPr>
          </a:p>
        </p:txBody>
      </p:sp>
      <p:sp>
        <p:nvSpPr>
          <p:cNvPr id="3" name="Tijdelijke aanduiding voor dianummer 2"/>
          <p:cNvSpPr>
            <a:spLocks noGrp="1"/>
          </p:cNvSpPr>
          <p:nvPr>
            <p:ph type="sldNum" sz="quarter" idx="12"/>
          </p:nvPr>
        </p:nvSpPr>
        <p:spPr/>
        <p:txBody>
          <a:bodyPr/>
          <a:lstStyle/>
          <a:p>
            <a:fld id="{E45BB751-80D0-6247-BA02-60582747485A}" type="slidenum">
              <a:rPr lang="nl-NL" noProof="0" smtClean="0"/>
              <a:pPr/>
              <a:t>66</a:t>
            </a:fld>
            <a:endParaRPr lang="nl-NL" noProof="0"/>
          </a:p>
        </p:txBody>
      </p:sp>
    </p:spTree>
    <p:extLst>
      <p:ext uri="{BB962C8B-B14F-4D97-AF65-F5344CB8AC3E}">
        <p14:creationId xmlns:p14="http://schemas.microsoft.com/office/powerpoint/2010/main" val="352003308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47675" y="898525"/>
            <a:ext cx="8229600" cy="1079500"/>
          </a:xfrm>
        </p:spPr>
        <p:txBody>
          <a:bodyPr>
            <a:normAutofit/>
          </a:bodyPr>
          <a:lstStyle/>
          <a:p>
            <a:pPr algn="ctr"/>
            <a:r>
              <a:rPr lang="nl-NL" altLang="nl-NL" sz="3200" dirty="0"/>
              <a:t>Vragen?</a:t>
            </a:r>
          </a:p>
        </p:txBody>
      </p:sp>
      <p:sp>
        <p:nvSpPr>
          <p:cNvPr id="48131" name="Rectangle 3"/>
          <p:cNvSpPr>
            <a:spLocks noGrp="1" noChangeArrowheads="1"/>
          </p:cNvSpPr>
          <p:nvPr>
            <p:ph type="body" idx="1"/>
          </p:nvPr>
        </p:nvSpPr>
        <p:spPr>
          <a:xfrm>
            <a:off x="485774" y="1802712"/>
            <a:ext cx="8124825" cy="1845363"/>
          </a:xfrm>
        </p:spPr>
        <p:txBody>
          <a:bodyPr>
            <a:normAutofit fontScale="92500" lnSpcReduction="20000"/>
          </a:bodyPr>
          <a:lstStyle/>
          <a:p>
            <a:pPr marL="0" indent="0" algn="ctr">
              <a:buNone/>
            </a:pPr>
            <a:endParaRPr lang="nl-NL" altLang="nl-NL" sz="1800" dirty="0" smtClean="0">
              <a:latin typeface="Arial" panose="020B0604020202020204" pitchFamily="34" charset="0"/>
              <a:cs typeface="Arial" panose="020B0604020202020204" pitchFamily="34" charset="0"/>
            </a:endParaRPr>
          </a:p>
          <a:p>
            <a:pPr marL="0" indent="0" algn="ctr">
              <a:buNone/>
            </a:pPr>
            <a:r>
              <a:rPr lang="nl-NL" altLang="nl-NL" sz="1800" dirty="0" smtClean="0">
                <a:latin typeface="Arial" panose="020B0604020202020204" pitchFamily="34" charset="0"/>
                <a:cs typeface="Arial" panose="020B0604020202020204" pitchFamily="34" charset="0"/>
              </a:rPr>
              <a:t>Email: </a:t>
            </a:r>
            <a:r>
              <a:rPr lang="nl-NL" sz="1800" dirty="0" err="1" smtClean="0">
                <a:latin typeface="Arial" panose="020B0604020202020204" pitchFamily="34" charset="0"/>
                <a:cs typeface="Arial" panose="020B0604020202020204" pitchFamily="34" charset="0"/>
                <a:hlinkClick r:id="rId3"/>
              </a:rPr>
              <a:t>martijn.vandehel@maverick-law.com</a:t>
            </a:r>
            <a:r>
              <a:rPr lang="nl-NL" sz="1800" dirty="0" smtClean="0"/>
              <a:t> </a:t>
            </a:r>
            <a:r>
              <a:rPr lang="nl-NL" sz="1800" dirty="0" smtClean="0">
                <a:latin typeface="Arial" panose="020B0604020202020204" pitchFamily="34" charset="0"/>
                <a:cs typeface="Arial" panose="020B0604020202020204" pitchFamily="34" charset="0"/>
              </a:rPr>
              <a:t>/ </a:t>
            </a:r>
            <a:r>
              <a:rPr lang="nl-NL" sz="1800" dirty="0" smtClean="0">
                <a:latin typeface="Arial" panose="020B0604020202020204" pitchFamily="34" charset="0"/>
                <a:cs typeface="Arial" panose="020B0604020202020204" pitchFamily="34" charset="0"/>
                <a:hlinkClick r:id="rId4"/>
              </a:rPr>
              <a:t>joris.ruigewaard@maverick-law.com</a:t>
            </a:r>
            <a:r>
              <a:rPr lang="nl-NL" sz="1800" dirty="0" smtClean="0">
                <a:latin typeface="Arial" panose="020B0604020202020204" pitchFamily="34" charset="0"/>
                <a:cs typeface="Arial" panose="020B0604020202020204" pitchFamily="34" charset="0"/>
              </a:rPr>
              <a:t> </a:t>
            </a:r>
            <a:r>
              <a:rPr lang="nl-NL" altLang="nl-NL" sz="1800" dirty="0" smtClean="0">
                <a:latin typeface="Arial" panose="020B0604020202020204" pitchFamily="34" charset="0"/>
                <a:cs typeface="Arial" panose="020B0604020202020204" pitchFamily="34" charset="0"/>
              </a:rPr>
              <a:t/>
            </a:r>
            <a:br>
              <a:rPr lang="nl-NL" altLang="nl-NL" sz="1800" dirty="0" smtClean="0">
                <a:latin typeface="Arial" panose="020B0604020202020204" pitchFamily="34" charset="0"/>
                <a:cs typeface="Arial" panose="020B0604020202020204" pitchFamily="34" charset="0"/>
              </a:rPr>
            </a:br>
            <a:r>
              <a:rPr lang="nl-NL" altLang="nl-NL" sz="1800" dirty="0" smtClean="0">
                <a:latin typeface="Arial" panose="020B0604020202020204" pitchFamily="34" charset="0"/>
                <a:cs typeface="Arial" panose="020B0604020202020204" pitchFamily="34" charset="0"/>
              </a:rPr>
              <a:t/>
            </a:r>
            <a:br>
              <a:rPr lang="nl-NL" altLang="nl-NL" sz="1800" dirty="0" smtClean="0">
                <a:latin typeface="Arial" panose="020B0604020202020204" pitchFamily="34" charset="0"/>
                <a:cs typeface="Arial" panose="020B0604020202020204" pitchFamily="34" charset="0"/>
              </a:rPr>
            </a:br>
            <a:endParaRPr lang="nl-NL" altLang="nl-NL" sz="1800" dirty="0" smtClean="0">
              <a:latin typeface="Arial" panose="020B0604020202020204" pitchFamily="34" charset="0"/>
              <a:cs typeface="Arial" panose="020B0604020202020204" pitchFamily="34" charset="0"/>
            </a:endParaRPr>
          </a:p>
          <a:p>
            <a:pPr marL="0" indent="0" algn="ctr">
              <a:buNone/>
            </a:pPr>
            <a:r>
              <a:rPr lang="nl-NL" altLang="nl-NL" sz="1800" dirty="0" smtClean="0">
                <a:latin typeface="Arial" panose="020B0604020202020204" pitchFamily="34" charset="0"/>
                <a:cs typeface="Arial" panose="020B0604020202020204" pitchFamily="34" charset="0"/>
              </a:rPr>
              <a:t>Tel: 0</a:t>
            </a:r>
            <a:r>
              <a:rPr lang="nl-NL" sz="1800" dirty="0" smtClean="0">
                <a:latin typeface="Arial" panose="020B0604020202020204" pitchFamily="34" charset="0"/>
                <a:cs typeface="Arial" panose="020B0604020202020204" pitchFamily="34" charset="0"/>
              </a:rPr>
              <a:t>6 21 210 853 / 06 42 242 582 </a:t>
            </a:r>
          </a:p>
          <a:p>
            <a:pPr marL="0" indent="0" algn="ctr">
              <a:buNone/>
            </a:pPr>
            <a:r>
              <a:rPr lang="nl-NL" altLang="nl-NL" dirty="0"/>
              <a:t>							</a:t>
            </a:r>
            <a:endParaRPr lang="nl-NL" altLang="nl-NL" dirty="0" smtClean="0"/>
          </a:p>
          <a:p>
            <a:pPr marL="0" indent="0" algn="ctr">
              <a:buNone/>
            </a:pPr>
            <a:r>
              <a:rPr lang="nl-NL" altLang="nl-NL" dirty="0" smtClean="0"/>
              <a:t>						</a:t>
            </a:r>
            <a:r>
              <a:rPr lang="nl-NL" altLang="nl-NL" dirty="0"/>
              <a:t>						</a:t>
            </a:r>
          </a:p>
        </p:txBody>
      </p:sp>
      <p:sp>
        <p:nvSpPr>
          <p:cNvPr id="5" name="Tekstvak 4"/>
          <p:cNvSpPr txBox="1"/>
          <p:nvPr/>
        </p:nvSpPr>
        <p:spPr>
          <a:xfrm>
            <a:off x="2495550" y="5232317"/>
            <a:ext cx="4829175" cy="923330"/>
          </a:xfrm>
          <a:prstGeom prst="rect">
            <a:avLst/>
          </a:prstGeom>
          <a:noFill/>
        </p:spPr>
        <p:txBody>
          <a:bodyPr wrap="square" rtlCol="0">
            <a:spAutoFit/>
          </a:bodyPr>
          <a:lstStyle/>
          <a:p>
            <a:r>
              <a:rPr lang="nl-NL" altLang="nl-NL" dirty="0" smtClean="0"/>
              <a:t>                </a:t>
            </a:r>
            <a:r>
              <a:rPr lang="nl-NL" altLang="nl-NL" dirty="0" smtClean="0">
                <a:solidFill>
                  <a:schemeClr val="accent1"/>
                </a:solidFill>
                <a:latin typeface="Arial" panose="020B0604020202020204" pitchFamily="34" charset="0"/>
                <a:cs typeface="Arial" panose="020B0604020202020204" pitchFamily="34" charset="0"/>
              </a:rPr>
              <a:t>www.maverick-law.com</a:t>
            </a:r>
            <a:r>
              <a:rPr lang="nl-NL" altLang="nl-NL" dirty="0" smtClean="0">
                <a:latin typeface="Arial" panose="020B0604020202020204" pitchFamily="34" charset="0"/>
                <a:cs typeface="Arial" panose="020B0604020202020204" pitchFamily="34" charset="0"/>
              </a:rPr>
              <a:t/>
            </a:r>
            <a:br>
              <a:rPr lang="nl-NL" altLang="nl-NL" dirty="0" smtClean="0">
                <a:latin typeface="Arial" panose="020B0604020202020204" pitchFamily="34" charset="0"/>
                <a:cs typeface="Arial" panose="020B0604020202020204" pitchFamily="34" charset="0"/>
              </a:rPr>
            </a:br>
            <a:r>
              <a:rPr lang="nl-NL" altLang="nl-NL" u="sng" dirty="0" smtClean="0">
                <a:latin typeface="Arial" panose="020B0604020202020204" pitchFamily="34" charset="0"/>
                <a:cs typeface="Arial" panose="020B0604020202020204" pitchFamily="34" charset="0"/>
              </a:rPr>
              <a:t/>
            </a:r>
            <a:br>
              <a:rPr lang="nl-NL" altLang="nl-NL" u="sng" dirty="0" smtClean="0">
                <a:latin typeface="Arial" panose="020B0604020202020204" pitchFamily="34" charset="0"/>
                <a:cs typeface="Arial" panose="020B0604020202020204" pitchFamily="34" charset="0"/>
              </a:rPr>
            </a:br>
            <a:r>
              <a:rPr lang="nl-NL" altLang="nl-NL" dirty="0" smtClean="0">
                <a:latin typeface="Arial" panose="020B0604020202020204" pitchFamily="34" charset="0"/>
                <a:cs typeface="Arial" panose="020B0604020202020204" pitchFamily="34" charset="0"/>
              </a:rPr>
              <a:t>  Volg ons op          @</a:t>
            </a:r>
            <a:r>
              <a:rPr lang="nl-NL" altLang="nl-NL" dirty="0" err="1" smtClean="0">
                <a:latin typeface="Arial" panose="020B0604020202020204" pitchFamily="34" charset="0"/>
                <a:cs typeface="Arial" panose="020B0604020202020204" pitchFamily="34" charset="0"/>
              </a:rPr>
              <a:t>MaverickLawyers</a:t>
            </a:r>
            <a:r>
              <a:rPr lang="nl-NL" altLang="nl-NL" dirty="0"/>
              <a:t>	</a:t>
            </a:r>
            <a:endParaRPr lang="nl-NL"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5947" y="5709534"/>
            <a:ext cx="482228" cy="480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ianummer 1"/>
          <p:cNvSpPr>
            <a:spLocks noGrp="1"/>
          </p:cNvSpPr>
          <p:nvPr>
            <p:ph type="sldNum" sz="quarter" idx="12"/>
          </p:nvPr>
        </p:nvSpPr>
        <p:spPr/>
        <p:txBody>
          <a:bodyPr/>
          <a:lstStyle/>
          <a:p>
            <a:fld id="{E45BB751-80D0-6247-BA02-60582747485A}" type="slidenum">
              <a:rPr lang="nl-NL" noProof="0" smtClean="0"/>
              <a:pPr/>
              <a:t>67</a:t>
            </a:fld>
            <a:endParaRPr lang="nl-NL" noProof="0"/>
          </a:p>
        </p:txBody>
      </p:sp>
      <p:pic>
        <p:nvPicPr>
          <p:cNvPr id="9" name="Afbeelding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43050" y="3117767"/>
            <a:ext cx="1905000" cy="1905000"/>
          </a:xfrm>
          <a:prstGeom prst="rect">
            <a:avLst/>
          </a:prstGeom>
        </p:spPr>
      </p:pic>
      <p:pic>
        <p:nvPicPr>
          <p:cNvPr id="3" name="Picture 2" descr="D:\Users\mav.joris\Desktop\Desktop\joris_border.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62625" y="3117767"/>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89095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Standaard Powerpoint">
  <a:themeElements>
    <a:clrScheme name="Custom 1">
      <a:dk1>
        <a:sysClr val="windowText" lastClr="000000"/>
      </a:dk1>
      <a:lt1>
        <a:sysClr val="window" lastClr="FFFFFF"/>
      </a:lt1>
      <a:dk2>
        <a:srgbClr val="1F497D"/>
      </a:dk2>
      <a:lt2>
        <a:srgbClr val="EEECE1"/>
      </a:lt2>
      <a:accent1>
        <a:srgbClr val="C22026"/>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29372</TotalTime>
  <Words>4082</Words>
  <Application>Microsoft Office PowerPoint</Application>
  <PresentationFormat>Diavoorstelling (4:3)</PresentationFormat>
  <Paragraphs>790</Paragraphs>
  <Slides>67</Slides>
  <Notes>67</Notes>
  <HiddenSlides>0</HiddenSlides>
  <MMClips>0</MMClips>
  <ScaleCrop>false</ScaleCrop>
  <HeadingPairs>
    <vt:vector size="4" baseType="variant">
      <vt:variant>
        <vt:lpstr>Thema</vt:lpstr>
      </vt:variant>
      <vt:variant>
        <vt:i4>1</vt:i4>
      </vt:variant>
      <vt:variant>
        <vt:lpstr>Diatitels</vt:lpstr>
      </vt:variant>
      <vt:variant>
        <vt:i4>67</vt:i4>
      </vt:variant>
    </vt:vector>
  </HeadingPairs>
  <TitlesOfParts>
    <vt:vector size="68" baseType="lpstr">
      <vt:lpstr>Standaard Powerpoint</vt:lpstr>
      <vt:lpstr>Cursus mededingingsrecht</vt:lpstr>
      <vt:lpstr>Agenda</vt:lpstr>
      <vt:lpstr>Inleiding</vt:lpstr>
      <vt:lpstr>Juridisch kader</vt:lpstr>
      <vt:lpstr>Toezichthouders</vt:lpstr>
      <vt:lpstr>Wet- en regelgeving</vt:lpstr>
      <vt:lpstr>Afbakening: begrip onderneming</vt:lpstr>
      <vt:lpstr>Afbakening: bagatel NL</vt:lpstr>
      <vt:lpstr>Afbakening: de minimis EU</vt:lpstr>
      <vt:lpstr>Afbakening: systeem van vrijstellingen</vt:lpstr>
      <vt:lpstr>Handhaving: bestuurlijk</vt:lpstr>
      <vt:lpstr>Onderzoek ACM 2016</vt:lpstr>
      <vt:lpstr>Sancties ACM 2015</vt:lpstr>
      <vt:lpstr>Handhaving: civiel</vt:lpstr>
      <vt:lpstr>Handhaving: stelplicht/bewijslast</vt:lpstr>
      <vt:lpstr>Handhaving: kartelschadeclaims  </vt:lpstr>
      <vt:lpstr>Kartelverbod</vt:lpstr>
      <vt:lpstr> Algemeen </vt:lpstr>
      <vt:lpstr> Onderscheid doel- en gevolgbeperking </vt:lpstr>
      <vt:lpstr>Horizontale en verticale overeenkomsten </vt:lpstr>
      <vt:lpstr>Horizontale gedragingen</vt:lpstr>
      <vt:lpstr>Geoorloofde afspraken concurrenten </vt:lpstr>
      <vt:lpstr>Verboden afspraken concurrenten</vt:lpstr>
      <vt:lpstr>Pas op met informatie-uitwisseling (i)  </vt:lpstr>
      <vt:lpstr>Pas op met informatie-uitwisseling (ii) </vt:lpstr>
      <vt:lpstr>Pas op met informatie-uitwisseling (iii) </vt:lpstr>
      <vt:lpstr>Boetebesluit ACM tractiebatterijen</vt:lpstr>
      <vt:lpstr>Non-concurrentiebeding (i)</vt:lpstr>
      <vt:lpstr>Non-concurrentiebeding (ii)</vt:lpstr>
      <vt:lpstr>Ruimte voor duurzaamheid  </vt:lpstr>
      <vt:lpstr>Recente rechtspraak </vt:lpstr>
      <vt:lpstr>Prioriteiten ACM 2018 – 2019 </vt:lpstr>
      <vt:lpstr>Verticale overeenkomsten </vt:lpstr>
      <vt:lpstr> Verschillende vormen</vt:lpstr>
      <vt:lpstr>Groepsvrijstelling verticale overeenkomsten</vt:lpstr>
      <vt:lpstr>RPM</vt:lpstr>
      <vt:lpstr>Gebiedsbeperkingen</vt:lpstr>
      <vt:lpstr>Selectieve distributie</vt:lpstr>
      <vt:lpstr>Internetverkoop (i)</vt:lpstr>
      <vt:lpstr>Internetverkoop (ii)</vt:lpstr>
      <vt:lpstr>Internetverkoop (iii)</vt:lpstr>
      <vt:lpstr>Verbod verkoop via online marktplaats (i)</vt:lpstr>
      <vt:lpstr>Verbod verkoop via online marktplaats (ii)</vt:lpstr>
      <vt:lpstr>Non-concurrentiebeding</vt:lpstr>
      <vt:lpstr>Recente rechtspraak (NL)</vt:lpstr>
      <vt:lpstr>Misbruik machtspositie</vt:lpstr>
      <vt:lpstr>Inleiding</vt:lpstr>
      <vt:lpstr>Wanneer sprake van machtspositie?</vt:lpstr>
      <vt:lpstr>Wanneer is sprake van misbruik?</vt:lpstr>
      <vt:lpstr>Recent besluit NS</vt:lpstr>
      <vt:lpstr>Recent besluit NS</vt:lpstr>
      <vt:lpstr>Recent besluit NS</vt:lpstr>
      <vt:lpstr>Recente rechtspraak en besluiten</vt:lpstr>
      <vt:lpstr>Prioriteiten ACM 2018 – 2019 </vt:lpstr>
      <vt:lpstr>Concentratietoezicht </vt:lpstr>
      <vt:lpstr>Inleiding</vt:lpstr>
      <vt:lpstr>Sancties overtreding</vt:lpstr>
      <vt:lpstr>Zeggenschap</vt:lpstr>
      <vt:lpstr>Betrokken onderneming </vt:lpstr>
      <vt:lpstr>Drempels ACM</vt:lpstr>
      <vt:lpstr>Drempels ACM zorg</vt:lpstr>
      <vt:lpstr>Omzet</vt:lpstr>
      <vt:lpstr>Geen meldingsplicht</vt:lpstr>
      <vt:lpstr>Drempels NZa</vt:lpstr>
      <vt:lpstr>Overheveling taken NZa &gt; ACM</vt:lpstr>
      <vt:lpstr>Recente rechtspraak en besluiten</vt:lpstr>
      <vt:lpstr>Vragen?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Presentatietitel</dc:title>
  <dc:creator>paralegal</dc:creator>
  <cp:lastModifiedBy>paralegal | Maverick Advocaten</cp:lastModifiedBy>
  <cp:revision>279</cp:revision>
  <cp:lastPrinted>2018-03-29T08:39:16Z</cp:lastPrinted>
  <dcterms:created xsi:type="dcterms:W3CDTF">2015-03-18T10:27:49Z</dcterms:created>
  <dcterms:modified xsi:type="dcterms:W3CDTF">2018-04-17T15:57:18Z</dcterms:modified>
</cp:coreProperties>
</file>